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notesMasterIdLst>
    <p:notesMasterId r:id="rId28"/>
  </p:notesMasterIdLst>
  <p:handoutMasterIdLst>
    <p:handoutMasterId r:id="rId29"/>
  </p:handoutMasterIdLst>
  <p:sldIdLst>
    <p:sldId id="256" r:id="rId2"/>
    <p:sldId id="279" r:id="rId3"/>
    <p:sldId id="259" r:id="rId4"/>
    <p:sldId id="258" r:id="rId5"/>
    <p:sldId id="260" r:id="rId6"/>
    <p:sldId id="261" r:id="rId7"/>
    <p:sldId id="283" r:id="rId8"/>
    <p:sldId id="267" r:id="rId9"/>
    <p:sldId id="268" r:id="rId10"/>
    <p:sldId id="269" r:id="rId11"/>
    <p:sldId id="262" r:id="rId12"/>
    <p:sldId id="270" r:id="rId13"/>
    <p:sldId id="271" r:id="rId14"/>
    <p:sldId id="281" r:id="rId15"/>
    <p:sldId id="272" r:id="rId16"/>
    <p:sldId id="282" r:id="rId17"/>
    <p:sldId id="273" r:id="rId18"/>
    <p:sldId id="263" r:id="rId19"/>
    <p:sldId id="274" r:id="rId20"/>
    <p:sldId id="275" r:id="rId21"/>
    <p:sldId id="280" r:id="rId22"/>
    <p:sldId id="264" r:id="rId23"/>
    <p:sldId id="265" r:id="rId24"/>
    <p:sldId id="277" r:id="rId25"/>
    <p:sldId id="266" r:id="rId26"/>
    <p:sldId id="278" r:id="rId27"/>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57" autoAdjust="0"/>
    <p:restoredTop sz="39677" autoAdjust="0"/>
  </p:normalViewPr>
  <p:slideViewPr>
    <p:cSldViewPr>
      <p:cViewPr varScale="1">
        <p:scale>
          <a:sx n="23" d="100"/>
          <a:sy n="23" d="100"/>
        </p:scale>
        <p:origin x="-1068"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5" d="100"/>
          <a:sy n="55" d="100"/>
        </p:scale>
        <p:origin x="-1482" y="-96"/>
      </p:cViewPr>
      <p:guideLst>
        <p:guide orient="horz" pos="3024"/>
        <p:guide pos="230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56D97F-19BA-4FD4-8134-E7D67EF5D051}" type="doc">
      <dgm:prSet loTypeId="urn:microsoft.com/office/officeart/2005/8/layout/arrow3" loCatId="relationship" qsTypeId="urn:microsoft.com/office/officeart/2005/8/quickstyle/simple1" qsCatId="simple" csTypeId="urn:microsoft.com/office/officeart/2005/8/colors/accent1_2" csCatId="accent1" phldr="1"/>
      <dgm:spPr/>
    </dgm:pt>
    <dgm:pt modelId="{25F01115-2C65-44CF-A318-8A64E79B5D84}">
      <dgm:prSet phldrT="[Text]"/>
      <dgm:spPr/>
      <dgm:t>
        <a:bodyPr/>
        <a:lstStyle/>
        <a:p>
          <a:r>
            <a:rPr lang="en-CA" dirty="0" smtClean="0"/>
            <a:t>PLAR, GED, Grade 10 literacy test</a:t>
          </a:r>
          <a:endParaRPr lang="en-CA" dirty="0"/>
        </a:p>
      </dgm:t>
    </dgm:pt>
    <dgm:pt modelId="{6CF070EC-797B-472A-A307-A58D007E328F}" type="parTrans" cxnId="{849B3291-3AAA-4DFC-AFB1-8DBBCFD9F065}">
      <dgm:prSet/>
      <dgm:spPr/>
      <dgm:t>
        <a:bodyPr/>
        <a:lstStyle/>
        <a:p>
          <a:endParaRPr lang="en-CA"/>
        </a:p>
      </dgm:t>
    </dgm:pt>
    <dgm:pt modelId="{C9DD7908-4D59-40BF-BCA0-0036E2CE7F5C}" type="sibTrans" cxnId="{849B3291-3AAA-4DFC-AFB1-8DBBCFD9F065}">
      <dgm:prSet/>
      <dgm:spPr/>
      <dgm:t>
        <a:bodyPr/>
        <a:lstStyle/>
        <a:p>
          <a:endParaRPr lang="en-CA"/>
        </a:p>
      </dgm:t>
    </dgm:pt>
    <dgm:pt modelId="{F3735BD1-C5EB-44C8-A233-D31FD2DB905F}">
      <dgm:prSet phldrT="[Text]"/>
      <dgm:spPr/>
      <dgm:t>
        <a:bodyPr/>
        <a:lstStyle/>
        <a:p>
          <a:r>
            <a:rPr lang="en-CA" dirty="0" smtClean="0"/>
            <a:t>ESEE, OALCF, Quill activities</a:t>
          </a:r>
          <a:endParaRPr lang="en-CA" dirty="0"/>
        </a:p>
      </dgm:t>
    </dgm:pt>
    <dgm:pt modelId="{06777015-ECB5-4F0B-93A4-6B31D86866E8}" type="parTrans" cxnId="{955EDA93-0A41-42DC-9923-81717444F382}">
      <dgm:prSet/>
      <dgm:spPr/>
      <dgm:t>
        <a:bodyPr/>
        <a:lstStyle/>
        <a:p>
          <a:endParaRPr lang="en-CA"/>
        </a:p>
      </dgm:t>
    </dgm:pt>
    <dgm:pt modelId="{564C561F-B83F-4AB1-9F3A-39782D07FF86}" type="sibTrans" cxnId="{955EDA93-0A41-42DC-9923-81717444F382}">
      <dgm:prSet/>
      <dgm:spPr/>
      <dgm:t>
        <a:bodyPr/>
        <a:lstStyle/>
        <a:p>
          <a:endParaRPr lang="en-CA"/>
        </a:p>
      </dgm:t>
    </dgm:pt>
    <dgm:pt modelId="{B051DB99-C925-490D-B3D2-3ACD31A8E25A}" type="pres">
      <dgm:prSet presAssocID="{BB56D97F-19BA-4FD4-8134-E7D67EF5D051}" presName="compositeShape" presStyleCnt="0">
        <dgm:presLayoutVars>
          <dgm:chMax val="2"/>
          <dgm:dir/>
          <dgm:resizeHandles val="exact"/>
        </dgm:presLayoutVars>
      </dgm:prSet>
      <dgm:spPr/>
    </dgm:pt>
    <dgm:pt modelId="{45CF0E3E-099B-47AE-81D3-AC2A00937508}" type="pres">
      <dgm:prSet presAssocID="{BB56D97F-19BA-4FD4-8134-E7D67EF5D051}" presName="divider" presStyleLbl="fgShp" presStyleIdx="0" presStyleCnt="1"/>
      <dgm:spPr/>
    </dgm:pt>
    <dgm:pt modelId="{1EC998D9-5ACE-484B-9F89-2953B20769EC}" type="pres">
      <dgm:prSet presAssocID="{25F01115-2C65-44CF-A318-8A64E79B5D84}" presName="downArrow" presStyleLbl="node1" presStyleIdx="0" presStyleCnt="2"/>
      <dgm:spPr/>
    </dgm:pt>
    <dgm:pt modelId="{6AF8CDD3-21E5-4B4A-9B12-D4A91A778883}" type="pres">
      <dgm:prSet presAssocID="{25F01115-2C65-44CF-A318-8A64E79B5D84}" presName="downArrowText" presStyleLbl="revTx" presStyleIdx="0" presStyleCnt="2">
        <dgm:presLayoutVars>
          <dgm:bulletEnabled val="1"/>
        </dgm:presLayoutVars>
      </dgm:prSet>
      <dgm:spPr/>
      <dgm:t>
        <a:bodyPr/>
        <a:lstStyle/>
        <a:p>
          <a:endParaRPr lang="en-CA"/>
        </a:p>
      </dgm:t>
    </dgm:pt>
    <dgm:pt modelId="{A71521DB-2C29-4B2B-AA3A-2BE1326BEF1E}" type="pres">
      <dgm:prSet presAssocID="{F3735BD1-C5EB-44C8-A233-D31FD2DB905F}" presName="upArrow" presStyleLbl="node1" presStyleIdx="1" presStyleCnt="2"/>
      <dgm:spPr/>
    </dgm:pt>
    <dgm:pt modelId="{1D636100-0AC2-4875-8018-85316CB7B423}" type="pres">
      <dgm:prSet presAssocID="{F3735BD1-C5EB-44C8-A233-D31FD2DB905F}" presName="upArrowText" presStyleLbl="revTx" presStyleIdx="1" presStyleCnt="2">
        <dgm:presLayoutVars>
          <dgm:bulletEnabled val="1"/>
        </dgm:presLayoutVars>
      </dgm:prSet>
      <dgm:spPr/>
      <dgm:t>
        <a:bodyPr/>
        <a:lstStyle/>
        <a:p>
          <a:endParaRPr lang="en-CA"/>
        </a:p>
      </dgm:t>
    </dgm:pt>
  </dgm:ptLst>
  <dgm:cxnLst>
    <dgm:cxn modelId="{BD4FAC0A-958B-437F-A910-3ABDB533D661}" type="presOf" srcId="{25F01115-2C65-44CF-A318-8A64E79B5D84}" destId="{6AF8CDD3-21E5-4B4A-9B12-D4A91A778883}" srcOrd="0" destOrd="0" presId="urn:microsoft.com/office/officeart/2005/8/layout/arrow3"/>
    <dgm:cxn modelId="{849B3291-3AAA-4DFC-AFB1-8DBBCFD9F065}" srcId="{BB56D97F-19BA-4FD4-8134-E7D67EF5D051}" destId="{25F01115-2C65-44CF-A318-8A64E79B5D84}" srcOrd="0" destOrd="0" parTransId="{6CF070EC-797B-472A-A307-A58D007E328F}" sibTransId="{C9DD7908-4D59-40BF-BCA0-0036E2CE7F5C}"/>
    <dgm:cxn modelId="{955EDA93-0A41-42DC-9923-81717444F382}" srcId="{BB56D97F-19BA-4FD4-8134-E7D67EF5D051}" destId="{F3735BD1-C5EB-44C8-A233-D31FD2DB905F}" srcOrd="1" destOrd="0" parTransId="{06777015-ECB5-4F0B-93A4-6B31D86866E8}" sibTransId="{564C561F-B83F-4AB1-9F3A-39782D07FF86}"/>
    <dgm:cxn modelId="{A03D38EB-12FF-4950-9814-007B7BD97771}" type="presOf" srcId="{BB56D97F-19BA-4FD4-8134-E7D67EF5D051}" destId="{B051DB99-C925-490D-B3D2-3ACD31A8E25A}" srcOrd="0" destOrd="0" presId="urn:microsoft.com/office/officeart/2005/8/layout/arrow3"/>
    <dgm:cxn modelId="{82988289-6D18-47D4-89FB-AFCD8D50C82E}" type="presOf" srcId="{F3735BD1-C5EB-44C8-A233-D31FD2DB905F}" destId="{1D636100-0AC2-4875-8018-85316CB7B423}" srcOrd="0" destOrd="0" presId="urn:microsoft.com/office/officeart/2005/8/layout/arrow3"/>
    <dgm:cxn modelId="{AA6768F5-F02E-49D7-A481-832A92F9CE37}" type="presParOf" srcId="{B051DB99-C925-490D-B3D2-3ACD31A8E25A}" destId="{45CF0E3E-099B-47AE-81D3-AC2A00937508}" srcOrd="0" destOrd="0" presId="urn:microsoft.com/office/officeart/2005/8/layout/arrow3"/>
    <dgm:cxn modelId="{7F98090D-2AFA-4E79-A515-12781DD55147}" type="presParOf" srcId="{B051DB99-C925-490D-B3D2-3ACD31A8E25A}" destId="{1EC998D9-5ACE-484B-9F89-2953B20769EC}" srcOrd="1" destOrd="0" presId="urn:microsoft.com/office/officeart/2005/8/layout/arrow3"/>
    <dgm:cxn modelId="{3D9356C2-A790-459B-9B48-41EB14333D55}" type="presParOf" srcId="{B051DB99-C925-490D-B3D2-3ACD31A8E25A}" destId="{6AF8CDD3-21E5-4B4A-9B12-D4A91A778883}" srcOrd="2" destOrd="0" presId="urn:microsoft.com/office/officeart/2005/8/layout/arrow3"/>
    <dgm:cxn modelId="{6733D248-74B5-414C-9B1D-5006C9A58561}" type="presParOf" srcId="{B051DB99-C925-490D-B3D2-3ACD31A8E25A}" destId="{A71521DB-2C29-4B2B-AA3A-2BE1326BEF1E}" srcOrd="3" destOrd="0" presId="urn:microsoft.com/office/officeart/2005/8/layout/arrow3"/>
    <dgm:cxn modelId="{853D58E7-3005-4B2E-883D-6EF080050914}" type="presParOf" srcId="{B051DB99-C925-490D-B3D2-3ACD31A8E25A}" destId="{1D636100-0AC2-4875-8018-85316CB7B423}" srcOrd="4" destOrd="0" presId="urn:microsoft.com/office/officeart/2005/8/layout/arrow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CF790A9-3900-45FC-8F5A-22A811FA2EF7}" type="doc">
      <dgm:prSet loTypeId="urn:microsoft.com/office/officeart/2005/8/layout/arrow1" loCatId="process" qsTypeId="urn:microsoft.com/office/officeart/2005/8/quickstyle/simple1" qsCatId="simple" csTypeId="urn:microsoft.com/office/officeart/2005/8/colors/accent1_2" csCatId="accent1" phldr="1"/>
      <dgm:spPr/>
      <dgm:t>
        <a:bodyPr/>
        <a:lstStyle/>
        <a:p>
          <a:endParaRPr lang="en-CA"/>
        </a:p>
      </dgm:t>
    </dgm:pt>
    <dgm:pt modelId="{96A9649B-F481-4B99-8611-671B47F6BCA1}">
      <dgm:prSet phldrT="[Text]"/>
      <dgm:spPr/>
      <dgm:t>
        <a:bodyPr/>
        <a:lstStyle/>
        <a:p>
          <a:r>
            <a:rPr lang="en-CA" dirty="0" smtClean="0"/>
            <a:t>Reading comprehension</a:t>
          </a:r>
          <a:endParaRPr lang="en-CA" dirty="0"/>
        </a:p>
      </dgm:t>
    </dgm:pt>
    <dgm:pt modelId="{29546027-4E38-4D32-81A2-65DC36D35BFD}" type="parTrans" cxnId="{20DB3F50-AE6A-4294-AF94-93856CCFF823}">
      <dgm:prSet/>
      <dgm:spPr/>
      <dgm:t>
        <a:bodyPr/>
        <a:lstStyle/>
        <a:p>
          <a:endParaRPr lang="en-CA"/>
        </a:p>
      </dgm:t>
    </dgm:pt>
    <dgm:pt modelId="{F479F10B-6FD3-4DB6-BA95-3E7FB63F55F0}" type="sibTrans" cxnId="{20DB3F50-AE6A-4294-AF94-93856CCFF823}">
      <dgm:prSet/>
      <dgm:spPr/>
      <dgm:t>
        <a:bodyPr/>
        <a:lstStyle/>
        <a:p>
          <a:endParaRPr lang="en-CA"/>
        </a:p>
      </dgm:t>
    </dgm:pt>
    <dgm:pt modelId="{B659CB44-DCDB-4C5B-B77A-F0F09537BE15}">
      <dgm:prSet phldrT="[Text]"/>
      <dgm:spPr/>
      <dgm:t>
        <a:bodyPr/>
        <a:lstStyle/>
        <a:p>
          <a:r>
            <a:rPr lang="en-CA" dirty="0" smtClean="0"/>
            <a:t>Information-processing</a:t>
          </a:r>
          <a:endParaRPr lang="en-CA" dirty="0"/>
        </a:p>
      </dgm:t>
    </dgm:pt>
    <dgm:pt modelId="{43EE3634-72F1-4252-8472-A19D0E350BEA}" type="parTrans" cxnId="{501175A2-0F00-444F-8FF7-C845394A3033}">
      <dgm:prSet/>
      <dgm:spPr/>
      <dgm:t>
        <a:bodyPr/>
        <a:lstStyle/>
        <a:p>
          <a:endParaRPr lang="en-CA"/>
        </a:p>
      </dgm:t>
    </dgm:pt>
    <dgm:pt modelId="{46039EE0-97D3-43BD-89E2-FD5E86466155}" type="sibTrans" cxnId="{501175A2-0F00-444F-8FF7-C845394A3033}">
      <dgm:prSet/>
      <dgm:spPr/>
      <dgm:t>
        <a:bodyPr/>
        <a:lstStyle/>
        <a:p>
          <a:endParaRPr lang="en-CA"/>
        </a:p>
      </dgm:t>
    </dgm:pt>
    <dgm:pt modelId="{4D3E39BD-BBD2-40A3-ABAD-99BFB18FA436}" type="pres">
      <dgm:prSet presAssocID="{FCF790A9-3900-45FC-8F5A-22A811FA2EF7}" presName="cycle" presStyleCnt="0">
        <dgm:presLayoutVars>
          <dgm:dir/>
          <dgm:resizeHandles val="exact"/>
        </dgm:presLayoutVars>
      </dgm:prSet>
      <dgm:spPr/>
      <dgm:t>
        <a:bodyPr/>
        <a:lstStyle/>
        <a:p>
          <a:endParaRPr lang="en-CA"/>
        </a:p>
      </dgm:t>
    </dgm:pt>
    <dgm:pt modelId="{B782F8BD-50C7-4B5B-8F1F-141A3193DB09}" type="pres">
      <dgm:prSet presAssocID="{96A9649B-F481-4B99-8611-671B47F6BCA1}" presName="arrow" presStyleLbl="node1" presStyleIdx="0" presStyleCnt="2">
        <dgm:presLayoutVars>
          <dgm:bulletEnabled val="1"/>
        </dgm:presLayoutVars>
      </dgm:prSet>
      <dgm:spPr/>
      <dgm:t>
        <a:bodyPr/>
        <a:lstStyle/>
        <a:p>
          <a:endParaRPr lang="en-CA"/>
        </a:p>
      </dgm:t>
    </dgm:pt>
    <dgm:pt modelId="{72F0B362-F80A-4734-BF38-40DCF15B8ECB}" type="pres">
      <dgm:prSet presAssocID="{B659CB44-DCDB-4C5B-B77A-F0F09537BE15}" presName="arrow" presStyleLbl="node1" presStyleIdx="1" presStyleCnt="2">
        <dgm:presLayoutVars>
          <dgm:bulletEnabled val="1"/>
        </dgm:presLayoutVars>
      </dgm:prSet>
      <dgm:spPr/>
      <dgm:t>
        <a:bodyPr/>
        <a:lstStyle/>
        <a:p>
          <a:endParaRPr lang="en-CA"/>
        </a:p>
      </dgm:t>
    </dgm:pt>
  </dgm:ptLst>
  <dgm:cxnLst>
    <dgm:cxn modelId="{0FF9273C-AF43-49E3-A46A-F05E4123EC08}" type="presOf" srcId="{FCF790A9-3900-45FC-8F5A-22A811FA2EF7}" destId="{4D3E39BD-BBD2-40A3-ABAD-99BFB18FA436}" srcOrd="0" destOrd="0" presId="urn:microsoft.com/office/officeart/2005/8/layout/arrow1"/>
    <dgm:cxn modelId="{501175A2-0F00-444F-8FF7-C845394A3033}" srcId="{FCF790A9-3900-45FC-8F5A-22A811FA2EF7}" destId="{B659CB44-DCDB-4C5B-B77A-F0F09537BE15}" srcOrd="1" destOrd="0" parTransId="{43EE3634-72F1-4252-8472-A19D0E350BEA}" sibTransId="{46039EE0-97D3-43BD-89E2-FD5E86466155}"/>
    <dgm:cxn modelId="{20DB3F50-AE6A-4294-AF94-93856CCFF823}" srcId="{FCF790A9-3900-45FC-8F5A-22A811FA2EF7}" destId="{96A9649B-F481-4B99-8611-671B47F6BCA1}" srcOrd="0" destOrd="0" parTransId="{29546027-4E38-4D32-81A2-65DC36D35BFD}" sibTransId="{F479F10B-6FD3-4DB6-BA95-3E7FB63F55F0}"/>
    <dgm:cxn modelId="{85346F0B-0440-43B4-B652-58F2B1D50D05}" type="presOf" srcId="{96A9649B-F481-4B99-8611-671B47F6BCA1}" destId="{B782F8BD-50C7-4B5B-8F1F-141A3193DB09}" srcOrd="0" destOrd="0" presId="urn:microsoft.com/office/officeart/2005/8/layout/arrow1"/>
    <dgm:cxn modelId="{3BEF982C-522D-4DC4-B262-239CA52A16D6}" type="presOf" srcId="{B659CB44-DCDB-4C5B-B77A-F0F09537BE15}" destId="{72F0B362-F80A-4734-BF38-40DCF15B8ECB}" srcOrd="0" destOrd="0" presId="urn:microsoft.com/office/officeart/2005/8/layout/arrow1"/>
    <dgm:cxn modelId="{AD502FA2-E5C8-469D-B804-19488FFC64FB}" type="presParOf" srcId="{4D3E39BD-BBD2-40A3-ABAD-99BFB18FA436}" destId="{B782F8BD-50C7-4B5B-8F1F-141A3193DB09}" srcOrd="0" destOrd="0" presId="urn:microsoft.com/office/officeart/2005/8/layout/arrow1"/>
    <dgm:cxn modelId="{DB70CA15-DF14-4232-8EBF-2BDEEFE5713B}" type="presParOf" srcId="{4D3E39BD-BBD2-40A3-ABAD-99BFB18FA436}" destId="{72F0B362-F80A-4734-BF38-40DCF15B8ECB}" srcOrd="1" destOrd="0" presId="urn:microsoft.com/office/officeart/2005/8/layout/arrow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CA"/>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1030AB2E-1FD3-40D3-8C94-10FAAB1C5A52}" type="datetimeFigureOut">
              <a:rPr lang="en-CA" smtClean="0"/>
              <a:t>2017-04-14</a:t>
            </a:fld>
            <a:endParaRPr lang="en-CA"/>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CA"/>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B61131F1-0532-451D-A90B-99BBB84F342F}" type="slidenum">
              <a:rPr lang="en-CA" smtClean="0"/>
              <a:t>‹#›</a:t>
            </a:fld>
            <a:endParaRPr lang="en-CA"/>
          </a:p>
        </p:txBody>
      </p:sp>
    </p:spTree>
    <p:extLst>
      <p:ext uri="{BB962C8B-B14F-4D97-AF65-F5344CB8AC3E}">
        <p14:creationId xmlns:p14="http://schemas.microsoft.com/office/powerpoint/2010/main" val="35763594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CA"/>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59BEEA6A-7017-4D09-A0C3-4C229BF8378A}" type="datetimeFigureOut">
              <a:rPr lang="en-CA" smtClean="0"/>
              <a:t>2017-04-14</a:t>
            </a:fld>
            <a:endParaRPr lang="en-CA"/>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CA"/>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CA"/>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6CC56899-36B2-4699-8BB8-19FB9534DD7B}" type="slidenum">
              <a:rPr lang="en-CA" smtClean="0"/>
              <a:t>‹#›</a:t>
            </a:fld>
            <a:endParaRPr lang="en-CA"/>
          </a:p>
        </p:txBody>
      </p:sp>
    </p:spTree>
    <p:extLst>
      <p:ext uri="{BB962C8B-B14F-4D97-AF65-F5344CB8AC3E}">
        <p14:creationId xmlns:p14="http://schemas.microsoft.com/office/powerpoint/2010/main" val="392781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 presentation is based on a report completed for a study initiated by the Literacy and Basic Skills (LBS) Committee. Committee members of CESBA, who represent the interests and concerns of managers of all school board LBS program. They decided to pursue a study after hearing about the challenges experienced by their colleagues participating in the Learner Gains Research Project (LGRP). </a:t>
            </a:r>
          </a:p>
          <a:p>
            <a:endParaRPr lang="en-CA" dirty="0" smtClean="0"/>
          </a:p>
          <a:p>
            <a:endParaRPr lang="en-CA" dirty="0"/>
          </a:p>
        </p:txBody>
      </p:sp>
      <p:sp>
        <p:nvSpPr>
          <p:cNvPr id="4" name="Slide Number Placeholder 3"/>
          <p:cNvSpPr>
            <a:spLocks noGrp="1"/>
          </p:cNvSpPr>
          <p:nvPr>
            <p:ph type="sldNum" sz="quarter" idx="10"/>
          </p:nvPr>
        </p:nvSpPr>
        <p:spPr/>
        <p:txBody>
          <a:bodyPr/>
          <a:lstStyle/>
          <a:p>
            <a:fld id="{6CC56899-36B2-4699-8BB8-19FB9534DD7B}" type="slidenum">
              <a:rPr lang="en-CA" smtClean="0"/>
              <a:t>1</a:t>
            </a:fld>
            <a:endParaRPr lang="en-CA"/>
          </a:p>
        </p:txBody>
      </p:sp>
    </p:spTree>
    <p:extLst>
      <p:ext uri="{BB962C8B-B14F-4D97-AF65-F5344CB8AC3E}">
        <p14:creationId xmlns:p14="http://schemas.microsoft.com/office/powerpoint/2010/main" val="2801117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LGRP wrapped up November 30 (yesterday). The stated aims were to “explore options to further test the Essential Skills for Employment and Education (ESEE)” for use in the LBS accountability framework, </a:t>
            </a:r>
            <a:r>
              <a:rPr lang="en-CA" b="1" dirty="0" smtClean="0"/>
              <a:t>and</a:t>
            </a:r>
            <a:r>
              <a:rPr lang="en-CA" dirty="0" smtClean="0"/>
              <a:t> to gain “a better understanding of the experiences and progress of learners.” </a:t>
            </a:r>
          </a:p>
          <a:p>
            <a:endParaRPr lang="en-CA" dirty="0" smtClean="0"/>
          </a:p>
          <a:p>
            <a:r>
              <a:rPr lang="en-CA" dirty="0" smtClean="0"/>
              <a:t>ESEE was developed by the College Sector Committee (CSC), an LBS funded support organization, in partnership with the Essential Skills Group, a consulting business. </a:t>
            </a:r>
          </a:p>
          <a:p>
            <a:endParaRPr lang="en-CA" dirty="0" smtClean="0"/>
          </a:p>
          <a:p>
            <a:r>
              <a:rPr lang="en-CA" dirty="0" smtClean="0"/>
              <a:t>The test incorporates basic methodological principles and methods from the Organization for Economic Cooperation and Development’s (OECD) international literacy testing initiative,  including levels, a scoring system, statements of literacy standards and test item design. Some of these methods and principles have been modified. </a:t>
            </a:r>
          </a:p>
          <a:p>
            <a:endParaRPr lang="en-CA" dirty="0" smtClean="0"/>
          </a:p>
          <a:p>
            <a:r>
              <a:rPr lang="en-CA" dirty="0" smtClean="0"/>
              <a:t>The ESEE is currently used as a screening tool, free of charge, by the CSC for their online high school equivalency program called ACE Distance (Academic and Career Entrance). </a:t>
            </a:r>
          </a:p>
          <a:p>
            <a:endParaRPr lang="en-CA" dirty="0"/>
          </a:p>
        </p:txBody>
      </p:sp>
      <p:sp>
        <p:nvSpPr>
          <p:cNvPr id="4" name="Slide Number Placeholder 3"/>
          <p:cNvSpPr>
            <a:spLocks noGrp="1"/>
          </p:cNvSpPr>
          <p:nvPr>
            <p:ph type="sldNum" sz="quarter" idx="10"/>
          </p:nvPr>
        </p:nvSpPr>
        <p:spPr/>
        <p:txBody>
          <a:bodyPr/>
          <a:lstStyle/>
          <a:p>
            <a:fld id="{6CC56899-36B2-4699-8BB8-19FB9534DD7B}" type="slidenum">
              <a:rPr lang="en-CA" smtClean="0"/>
              <a:t>2</a:t>
            </a:fld>
            <a:endParaRPr lang="en-CA"/>
          </a:p>
        </p:txBody>
      </p:sp>
    </p:spTree>
    <p:extLst>
      <p:ext uri="{BB962C8B-B14F-4D97-AF65-F5344CB8AC3E}">
        <p14:creationId xmlns:p14="http://schemas.microsoft.com/office/powerpoint/2010/main" val="1896610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Five school board programs were involved in the LGRP. Although this doesn’t seem like a lot, considering over 30 programs were involved, those five programs represented one-third</a:t>
            </a:r>
            <a:r>
              <a:rPr lang="en-CA" baseline="0" dirty="0" smtClean="0"/>
              <a:t> of the learners in the target sample.</a:t>
            </a:r>
          </a:p>
          <a:p>
            <a:endParaRPr lang="en-CA" baseline="0" dirty="0" smtClean="0"/>
          </a:p>
          <a:p>
            <a:r>
              <a:rPr lang="en-CA" baseline="0" dirty="0" smtClean="0"/>
              <a:t>In addition, the school board sector can tell us a lot about what is happening in the province as a whole. EOIS-</a:t>
            </a:r>
            <a:r>
              <a:rPr lang="en-CA" baseline="0" dirty="0" err="1" smtClean="0"/>
              <a:t>CaMS</a:t>
            </a:r>
            <a:r>
              <a:rPr lang="en-CA" baseline="0" dirty="0" smtClean="0"/>
              <a:t> data tends to align with the provincial picture as school boards hug the middle so to speak between the profile of colleges and community programs, seeing both highly educated learners with academic goals similar to colleges and seeing learners with some challenges or those with more independence goals similar to community programs. </a:t>
            </a:r>
          </a:p>
          <a:p>
            <a:endParaRPr lang="en-CA" baseline="0" dirty="0" smtClean="0"/>
          </a:p>
          <a:p>
            <a:r>
              <a:rPr lang="en-CA" baseline="0" dirty="0" smtClean="0"/>
              <a:t>I call this a bellwether sample, not generalizable, but definitely highly informative and not to be dismissed or ignored. In addition the managers who participated wanted to participate in the LGRP. They were not reluctant nor cynical participants, but genuinely wanted to engage with the ministry and learn more about the proposed learner gains tool. In other words, they did start the project with concerns and worries about the test.</a:t>
            </a:r>
            <a:endParaRPr lang="en-CA" dirty="0"/>
          </a:p>
        </p:txBody>
      </p:sp>
      <p:sp>
        <p:nvSpPr>
          <p:cNvPr id="4" name="Slide Number Placeholder 3"/>
          <p:cNvSpPr>
            <a:spLocks noGrp="1"/>
          </p:cNvSpPr>
          <p:nvPr>
            <p:ph type="sldNum" sz="quarter" idx="10"/>
          </p:nvPr>
        </p:nvSpPr>
        <p:spPr/>
        <p:txBody>
          <a:bodyPr/>
          <a:lstStyle/>
          <a:p>
            <a:fld id="{6CC56899-36B2-4699-8BB8-19FB9534DD7B}" type="slidenum">
              <a:rPr lang="en-CA" smtClean="0"/>
              <a:t>3</a:t>
            </a:fld>
            <a:endParaRPr lang="en-CA"/>
          </a:p>
        </p:txBody>
      </p:sp>
    </p:spTree>
    <p:extLst>
      <p:ext uri="{BB962C8B-B14F-4D97-AF65-F5344CB8AC3E}">
        <p14:creationId xmlns:p14="http://schemas.microsoft.com/office/powerpoint/2010/main" val="9259198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research was carried out in June at the midpoint of the LGRP. </a:t>
            </a:r>
          </a:p>
          <a:p>
            <a:endParaRPr lang="en-CA" dirty="0" smtClean="0"/>
          </a:p>
          <a:p>
            <a:r>
              <a:rPr lang="en-CA" dirty="0" smtClean="0"/>
              <a:t>During our interviews I asked about </a:t>
            </a:r>
          </a:p>
          <a:p>
            <a:endParaRPr lang="en-CA" dirty="0" smtClean="0"/>
          </a:p>
          <a:p>
            <a:r>
              <a:rPr lang="en-CA" dirty="0" smtClean="0"/>
              <a:t>1. The administration of the ESEE </a:t>
            </a:r>
          </a:p>
          <a:p>
            <a:endParaRPr lang="en-CA" dirty="0" smtClean="0"/>
          </a:p>
          <a:p>
            <a:r>
              <a:rPr lang="en-CA" dirty="0" smtClean="0"/>
              <a:t>2. Learner perceptions of the test and an understanding of why they may struggle with the assessment, two areas of interest identified by the ministry in their initial memo to the field</a:t>
            </a:r>
          </a:p>
          <a:p>
            <a:endParaRPr lang="en-CA" dirty="0" smtClean="0"/>
          </a:p>
          <a:p>
            <a:r>
              <a:rPr lang="en-CA" dirty="0" smtClean="0"/>
              <a:t>3. In addition, the study aimed to understand and the (</a:t>
            </a:r>
            <a:r>
              <a:rPr lang="en-CA" dirty="0" err="1" smtClean="0"/>
              <a:t>mis</a:t>
            </a:r>
            <a:r>
              <a:rPr lang="en-CA" dirty="0" smtClean="0"/>
              <a:t>)alignment of the test with the OALCF and curriculum in use to support transitions into adult secondary credit.</a:t>
            </a:r>
          </a:p>
          <a:p>
            <a:endParaRPr lang="en-CA" dirty="0" smtClean="0"/>
          </a:p>
          <a:p>
            <a:r>
              <a:rPr lang="en-CA" dirty="0" smtClean="0"/>
              <a:t>Interviews lasted approximately one hour. </a:t>
            </a:r>
          </a:p>
          <a:p>
            <a:pPr marL="181240" indent="-181240">
              <a:buFont typeface="Arial" panose="020B0604020202020204" pitchFamily="34" charset="0"/>
              <a:buChar char="•"/>
            </a:pPr>
            <a:r>
              <a:rPr lang="en-CA" dirty="0" smtClean="0"/>
              <a:t>Notes were taken, written-up,</a:t>
            </a:r>
            <a:r>
              <a:rPr lang="en-CA" baseline="0" dirty="0" smtClean="0"/>
              <a:t> </a:t>
            </a:r>
            <a:r>
              <a:rPr lang="en-CA" dirty="0" smtClean="0"/>
              <a:t>and then returned to each participant for clarification and confirmation.</a:t>
            </a:r>
          </a:p>
          <a:p>
            <a:pPr marL="181240" indent="-181240">
              <a:buFont typeface="Arial" panose="020B0604020202020204" pitchFamily="34" charset="0"/>
              <a:buChar char="•"/>
            </a:pPr>
            <a:r>
              <a:rPr lang="en-CA" dirty="0" smtClean="0"/>
              <a:t>A couple of programs also collected their own data which they shared.</a:t>
            </a:r>
          </a:p>
          <a:p>
            <a:pPr marL="181240" indent="-181240">
              <a:buFont typeface="Arial" panose="020B0604020202020204" pitchFamily="34" charset="0"/>
              <a:buChar char="•"/>
            </a:pPr>
            <a:r>
              <a:rPr lang="en-CA" dirty="0" smtClean="0"/>
              <a:t>Participants were informed how</a:t>
            </a:r>
            <a:r>
              <a:rPr lang="en-CA" baseline="0" dirty="0" smtClean="0"/>
              <a:t> their anonymity would be protected and how their data would be used (in a report to the ministry and here). </a:t>
            </a:r>
          </a:p>
          <a:p>
            <a:pPr marL="181240" indent="-181240">
              <a:buFont typeface="Arial" panose="020B0604020202020204" pitchFamily="34" charset="0"/>
              <a:buChar char="•"/>
            </a:pPr>
            <a:r>
              <a:rPr lang="en-CA" baseline="0" dirty="0" smtClean="0"/>
              <a:t>Each participant also received the completed report that was shared with the ministry.</a:t>
            </a:r>
          </a:p>
          <a:p>
            <a:endParaRPr lang="en-CA" dirty="0" smtClean="0"/>
          </a:p>
          <a:p>
            <a:r>
              <a:rPr lang="en-CA" dirty="0" smtClean="0"/>
              <a:t>Interviews revealed several pressing concerns that impact adult learners, instructors, program managers and the LBS system as a whole.</a:t>
            </a:r>
          </a:p>
          <a:p>
            <a:endParaRPr lang="en-CA" dirty="0" smtClean="0"/>
          </a:p>
          <a:p>
            <a:endParaRPr lang="en-CA" dirty="0"/>
          </a:p>
        </p:txBody>
      </p:sp>
      <p:sp>
        <p:nvSpPr>
          <p:cNvPr id="4" name="Slide Number Placeholder 3"/>
          <p:cNvSpPr>
            <a:spLocks noGrp="1"/>
          </p:cNvSpPr>
          <p:nvPr>
            <p:ph type="sldNum" sz="quarter" idx="10"/>
          </p:nvPr>
        </p:nvSpPr>
        <p:spPr/>
        <p:txBody>
          <a:bodyPr/>
          <a:lstStyle/>
          <a:p>
            <a:fld id="{6CC56899-36B2-4699-8BB8-19FB9534DD7B}" type="slidenum">
              <a:rPr lang="en-CA" smtClean="0"/>
              <a:t>4</a:t>
            </a:fld>
            <a:endParaRPr lang="en-CA"/>
          </a:p>
        </p:txBody>
      </p:sp>
    </p:spTree>
    <p:extLst>
      <p:ext uri="{BB962C8B-B14F-4D97-AF65-F5344CB8AC3E}">
        <p14:creationId xmlns:p14="http://schemas.microsoft.com/office/powerpoint/2010/main" val="877982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findings</a:t>
            </a:r>
            <a:r>
              <a:rPr lang="en-CA" baseline="0" dirty="0" smtClean="0"/>
              <a:t> are organized in four main categories in the report and in this presentation.</a:t>
            </a:r>
            <a:endParaRPr lang="en-CA" dirty="0" smtClean="0"/>
          </a:p>
          <a:p>
            <a:pPr marL="241653" indent="-241653">
              <a:buFont typeface="+mj-lt"/>
              <a:buAutoNum type="arabicPeriod"/>
            </a:pPr>
            <a:endParaRPr lang="en-CA" dirty="0" smtClean="0"/>
          </a:p>
          <a:p>
            <a:pPr marL="241653" indent="-241653">
              <a:buFont typeface="+mj-lt"/>
              <a:buAutoNum type="arabicPeriod"/>
            </a:pPr>
            <a:r>
              <a:rPr lang="en-CA" dirty="0" smtClean="0"/>
              <a:t>Test-taking</a:t>
            </a:r>
            <a:r>
              <a:rPr lang="en-CA" baseline="0" dirty="0" smtClean="0"/>
              <a:t> experiences and learner perceptions of the test</a:t>
            </a:r>
            <a:endParaRPr lang="en-CA" dirty="0" smtClean="0"/>
          </a:p>
          <a:p>
            <a:pPr marL="241653" indent="-241653">
              <a:buFont typeface="+mj-lt"/>
              <a:buAutoNum type="arabicPeriod"/>
            </a:pPr>
            <a:endParaRPr lang="en-CA" dirty="0" smtClean="0"/>
          </a:p>
          <a:p>
            <a:pPr marL="241653" indent="-241653">
              <a:buFont typeface="+mj-lt"/>
              <a:buAutoNum type="arabicPeriod"/>
            </a:pPr>
            <a:r>
              <a:rPr lang="en-CA" dirty="0" smtClean="0"/>
              <a:t>System misalignments </a:t>
            </a:r>
          </a:p>
          <a:p>
            <a:pPr marL="483306" lvl="1"/>
            <a:endParaRPr lang="en-CA" dirty="0" smtClean="0"/>
          </a:p>
          <a:p>
            <a:pPr marL="241653" indent="-241653">
              <a:buFont typeface="+mj-lt"/>
              <a:buAutoNum type="arabicPeriod"/>
            </a:pPr>
            <a:r>
              <a:rPr lang="en-CA" dirty="0" smtClean="0"/>
              <a:t>Administration challenges</a:t>
            </a:r>
          </a:p>
          <a:p>
            <a:pPr marL="241653" indent="-241653">
              <a:buFont typeface="+mj-lt"/>
              <a:buAutoNum type="arabicPeriod"/>
            </a:pPr>
            <a:endParaRPr lang="en-CA" dirty="0" smtClean="0"/>
          </a:p>
          <a:p>
            <a:pPr marL="241653" indent="-241653">
              <a:buFont typeface="+mj-lt"/>
              <a:buAutoNum type="arabicPeriod"/>
            </a:pPr>
            <a:r>
              <a:rPr lang="en-CA" baseline="0" dirty="0" smtClean="0"/>
              <a:t>Test design issues</a:t>
            </a:r>
          </a:p>
          <a:p>
            <a:pPr marL="724959" lvl="1" indent="-241653">
              <a:buFont typeface="Arial" panose="020B0604020202020204" pitchFamily="34" charset="0"/>
              <a:buChar char="•"/>
            </a:pPr>
            <a:endParaRPr lang="en-CA" dirty="0" smtClean="0"/>
          </a:p>
          <a:p>
            <a:endParaRPr lang="en-CA" dirty="0"/>
          </a:p>
        </p:txBody>
      </p:sp>
      <p:sp>
        <p:nvSpPr>
          <p:cNvPr id="4" name="Slide Number Placeholder 3"/>
          <p:cNvSpPr>
            <a:spLocks noGrp="1"/>
          </p:cNvSpPr>
          <p:nvPr>
            <p:ph type="sldNum" sz="quarter" idx="10"/>
          </p:nvPr>
        </p:nvSpPr>
        <p:spPr/>
        <p:txBody>
          <a:bodyPr/>
          <a:lstStyle/>
          <a:p>
            <a:fld id="{6CC56899-36B2-4699-8BB8-19FB9534DD7B}" type="slidenum">
              <a:rPr lang="en-CA" smtClean="0"/>
              <a:t>5</a:t>
            </a:fld>
            <a:endParaRPr lang="en-CA"/>
          </a:p>
        </p:txBody>
      </p:sp>
    </p:spTree>
    <p:extLst>
      <p:ext uri="{BB962C8B-B14F-4D97-AF65-F5344CB8AC3E}">
        <p14:creationId xmlns:p14="http://schemas.microsoft.com/office/powerpoint/2010/main" val="4232418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smtClean="0"/>
              <a:t>1. Test-taking experiences and learner perceptions of the test</a:t>
            </a:r>
          </a:p>
          <a:p>
            <a:endParaRPr lang="en-CA" dirty="0" smtClean="0"/>
          </a:p>
          <a:p>
            <a:r>
              <a:rPr lang="en-CA" dirty="0" smtClean="0"/>
              <a:t>The test is simply </a:t>
            </a:r>
            <a:r>
              <a:rPr lang="en-CA" b="1" dirty="0" smtClean="0"/>
              <a:t>too long and difficult</a:t>
            </a:r>
            <a:r>
              <a:rPr lang="en-CA" dirty="0" smtClean="0"/>
              <a:t>, many learners needed more than twice the recommended time of one hour to complete, and some took up to four and five times longer. Instructors offered one-on-one support and encouragement.</a:t>
            </a:r>
          </a:p>
          <a:p>
            <a:endParaRPr lang="en-CA" dirty="0" smtClean="0"/>
          </a:p>
          <a:p>
            <a:r>
              <a:rPr lang="en-CA" dirty="0" smtClean="0"/>
              <a:t>“Learners are feeling overwhelmed.” said one</a:t>
            </a:r>
            <a:r>
              <a:rPr lang="en-CA" baseline="0" dirty="0" smtClean="0"/>
              <a:t> participant.</a:t>
            </a:r>
            <a:endParaRPr lang="en-CA" dirty="0" smtClean="0"/>
          </a:p>
          <a:p>
            <a:endParaRPr lang="en-CA" dirty="0" smtClean="0"/>
          </a:p>
          <a:p>
            <a:r>
              <a:rPr lang="en-CA" dirty="0" smtClean="0"/>
              <a:t>When students were initially asked to participate, another explained, “They are eager.” Then they become “despondent and restless” when they realized how long the test is taking. </a:t>
            </a:r>
          </a:p>
          <a:p>
            <a:endParaRPr lang="en-CA" dirty="0" smtClean="0"/>
          </a:p>
          <a:p>
            <a:r>
              <a:rPr lang="en-CA" dirty="0" smtClean="0"/>
              <a:t>This participant noted that some learners then begin to click</a:t>
            </a:r>
            <a:r>
              <a:rPr lang="en-CA" baseline="0" dirty="0" smtClean="0"/>
              <a:t> through the screens quickly and without paying attention in order to finish the test.</a:t>
            </a:r>
          </a:p>
          <a:p>
            <a:endParaRPr lang="en-CA" baseline="0" dirty="0" smtClean="0"/>
          </a:p>
          <a:p>
            <a:r>
              <a:rPr lang="en-CA" baseline="0" dirty="0" smtClean="0"/>
              <a:t>Another manager said some students have become very frustrated: “It just takes a lot of time. We’ve had some very angry people,” the manager said. One of the reasons for their anger is a personal question that is asked before students even start the test. They are asked about their mother’s education level. Students are offended by the question, explained the manager.</a:t>
            </a:r>
          </a:p>
          <a:p>
            <a:endParaRPr lang="en-CA" baseline="0" dirty="0" smtClean="0"/>
          </a:p>
          <a:p>
            <a:r>
              <a:rPr lang="en-CA" baseline="0" dirty="0" smtClean="0"/>
              <a:t>Most worrisome is some students may have left the program because of their experience. One manager explained,</a:t>
            </a:r>
          </a:p>
          <a:p>
            <a:r>
              <a:rPr lang="en-CA" dirty="0" smtClean="0"/>
              <a:t>“Learners lose their motivation to upgrade. In some cases, learners have lost interest in upgrading due to the time consuming process of the ESEE assessment and exit the program without doing what they originally came in to do.”</a:t>
            </a:r>
          </a:p>
          <a:p>
            <a:endParaRPr lang="en-CA" dirty="0"/>
          </a:p>
        </p:txBody>
      </p:sp>
      <p:sp>
        <p:nvSpPr>
          <p:cNvPr id="4" name="Slide Number Placeholder 3"/>
          <p:cNvSpPr>
            <a:spLocks noGrp="1"/>
          </p:cNvSpPr>
          <p:nvPr>
            <p:ph type="sldNum" sz="quarter" idx="10"/>
          </p:nvPr>
        </p:nvSpPr>
        <p:spPr/>
        <p:txBody>
          <a:bodyPr/>
          <a:lstStyle/>
          <a:p>
            <a:fld id="{6CC56899-36B2-4699-8BB8-19FB9534DD7B}" type="slidenum">
              <a:rPr lang="en-CA" smtClean="0"/>
              <a:t>6</a:t>
            </a:fld>
            <a:endParaRPr lang="en-CA"/>
          </a:p>
        </p:txBody>
      </p:sp>
    </p:spTree>
    <p:extLst>
      <p:ext uri="{BB962C8B-B14F-4D97-AF65-F5344CB8AC3E}">
        <p14:creationId xmlns:p14="http://schemas.microsoft.com/office/powerpoint/2010/main" val="541165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Counter to the intention of a pre-test, some instructors in one program are using the suggested activities to help prepare students to complete the ESEE. The manager explained that leaners’ experiences in a specialized program for older workers were so negative that they had no choice but to prepare those learners to take the pre-test. “The first time we did the ESEE we had people in tears,” the manager said. In addition to introducing practice activities the instructor in the program has developed a testing resilience program focused on “self-esteem and ego.” </a:t>
            </a:r>
          </a:p>
          <a:p>
            <a:endParaRPr lang="en-CA" dirty="0"/>
          </a:p>
        </p:txBody>
      </p:sp>
      <p:sp>
        <p:nvSpPr>
          <p:cNvPr id="4" name="Slide Number Placeholder 3"/>
          <p:cNvSpPr>
            <a:spLocks noGrp="1"/>
          </p:cNvSpPr>
          <p:nvPr>
            <p:ph type="sldNum" sz="quarter" idx="10"/>
          </p:nvPr>
        </p:nvSpPr>
        <p:spPr/>
        <p:txBody>
          <a:bodyPr/>
          <a:lstStyle/>
          <a:p>
            <a:fld id="{6CC56899-36B2-4699-8BB8-19FB9534DD7B}" type="slidenum">
              <a:rPr lang="en-CA" smtClean="0"/>
              <a:t>7</a:t>
            </a:fld>
            <a:endParaRPr lang="en-CA"/>
          </a:p>
        </p:txBody>
      </p:sp>
    </p:spTree>
    <p:extLst>
      <p:ext uri="{BB962C8B-B14F-4D97-AF65-F5344CB8AC3E}">
        <p14:creationId xmlns:p14="http://schemas.microsoft.com/office/powerpoint/2010/main" val="23240948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All participants mentioned </a:t>
            </a:r>
            <a:r>
              <a:rPr lang="en-CA" b="1" dirty="0" smtClean="0"/>
              <a:t>technical challenges </a:t>
            </a:r>
            <a:r>
              <a:rPr lang="en-CA" dirty="0" smtClean="0"/>
              <a:t>with the online format, including the need to teach learners how to navigate the test environment. </a:t>
            </a:r>
          </a:p>
          <a:p>
            <a:endParaRPr lang="en-CA" dirty="0" smtClean="0"/>
          </a:p>
          <a:p>
            <a:r>
              <a:rPr lang="en-CA" dirty="0" smtClean="0"/>
              <a:t>Learners may not have technical skills.</a:t>
            </a:r>
            <a:r>
              <a:rPr lang="en-CA" baseline="0" dirty="0" smtClean="0"/>
              <a:t> If they have those skills, they may not be experienced or confident enough to use them in a h</a:t>
            </a:r>
            <a:r>
              <a:rPr lang="en-CA" dirty="0" smtClean="0"/>
              <a:t>igh pressure testing situation.</a:t>
            </a:r>
          </a:p>
          <a:p>
            <a:endParaRPr lang="en-CA" dirty="0" smtClean="0"/>
          </a:p>
          <a:p>
            <a:r>
              <a:rPr lang="en-CA" dirty="0" smtClean="0"/>
              <a:t>“We have to teach the students how to do the online test first.</a:t>
            </a:r>
            <a:r>
              <a:rPr lang="en-CA" baseline="0" dirty="0" smtClean="0"/>
              <a:t> </a:t>
            </a:r>
            <a:r>
              <a:rPr lang="en-CA" dirty="0" smtClean="0"/>
              <a:t>So how is this a good baseline measure?” asked a manager.</a:t>
            </a:r>
          </a:p>
          <a:p>
            <a:endParaRPr lang="en-CA" dirty="0" smtClean="0"/>
          </a:p>
          <a:p>
            <a:r>
              <a:rPr lang="en-CA" dirty="0" smtClean="0"/>
              <a:t>One program has created a test preparation and support course to assist a group who had a particularly negative experience with initial testing.</a:t>
            </a:r>
          </a:p>
          <a:p>
            <a:endParaRPr lang="en-CA" dirty="0" smtClean="0"/>
          </a:p>
          <a:p>
            <a:r>
              <a:rPr lang="en-CA" dirty="0" smtClean="0"/>
              <a:t>Technical issues with the test itself include trouble</a:t>
            </a:r>
            <a:r>
              <a:rPr lang="en-CA" baseline="0" dirty="0" smtClean="0"/>
              <a:t> logging in, navigational glitches, difficulty reading the print on the screen, and the need to scroll up and down to read test items.</a:t>
            </a:r>
          </a:p>
          <a:p>
            <a:endParaRPr lang="en-CA" baseline="0" dirty="0" smtClean="0"/>
          </a:p>
          <a:p>
            <a:r>
              <a:rPr lang="en-CA" dirty="0" smtClean="0"/>
              <a:t>An instructor hired specifically to oversee the project was perplexed by a convention built into the methodological framework of the test: it produced a final score before the learner had completed all of the test items. Learners were “stressing out” to complete the test, she </a:t>
            </a:r>
            <a:r>
              <a:rPr lang="en-CA" dirty="0" err="1" smtClean="0"/>
              <a:t>explaianed</a:t>
            </a:r>
            <a:r>
              <a:rPr lang="en-CA" baseline="0" dirty="0" smtClean="0"/>
              <a:t>, </a:t>
            </a:r>
            <a:r>
              <a:rPr lang="en-CA" dirty="0" smtClean="0"/>
              <a:t>and then became aware that the final score was determined before they finished. They then became discouraged and wondered why they bothered making an effort to complete the test. </a:t>
            </a:r>
          </a:p>
          <a:p>
            <a:endParaRPr lang="en-CA" dirty="0"/>
          </a:p>
        </p:txBody>
      </p:sp>
      <p:sp>
        <p:nvSpPr>
          <p:cNvPr id="4" name="Slide Number Placeholder 3"/>
          <p:cNvSpPr>
            <a:spLocks noGrp="1"/>
          </p:cNvSpPr>
          <p:nvPr>
            <p:ph type="sldNum" sz="quarter" idx="10"/>
          </p:nvPr>
        </p:nvSpPr>
        <p:spPr/>
        <p:txBody>
          <a:bodyPr/>
          <a:lstStyle/>
          <a:p>
            <a:fld id="{6CC56899-36B2-4699-8BB8-19FB9534DD7B}" type="slidenum">
              <a:rPr lang="en-CA" smtClean="0"/>
              <a:t>8</a:t>
            </a:fld>
            <a:endParaRPr lang="en-CA"/>
          </a:p>
        </p:txBody>
      </p:sp>
    </p:spTree>
    <p:extLst>
      <p:ext uri="{BB962C8B-B14F-4D97-AF65-F5344CB8AC3E}">
        <p14:creationId xmlns:p14="http://schemas.microsoft.com/office/powerpoint/2010/main" val="541165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There is tremendous confusion, and both concern and apathy, among learners regarding the </a:t>
            </a:r>
            <a:r>
              <a:rPr lang="en-CA" b="1" dirty="0" smtClean="0"/>
              <a:t>use and relevance of results </a:t>
            </a:r>
            <a:r>
              <a:rPr lang="en-CA" dirty="0" smtClean="0"/>
              <a:t>since they are not related to secondary credit, PLAR or completing the GED.</a:t>
            </a:r>
          </a:p>
          <a:p>
            <a:endParaRPr lang="en-CA" dirty="0" smtClean="0"/>
          </a:p>
          <a:p>
            <a:r>
              <a:rPr lang="en-CA" dirty="0" smtClean="0"/>
              <a:t>Results have no relevance to transition goals and day-to-day program  learning: “We’re not doing anything with the results. Why should they even try?” asked one manager.</a:t>
            </a:r>
          </a:p>
          <a:p>
            <a:endParaRPr lang="en-CA" dirty="0" smtClean="0"/>
          </a:p>
          <a:p>
            <a:r>
              <a:rPr lang="en-CA" dirty="0" smtClean="0"/>
              <a:t>Some students, explained another, see their results as an actual reflection of their abilities because the initiative is from the ministry. The ESEE is perceived to be more official than assessments used in the program, even though those assessments connect directly to the credit pathway and transition into the secondary system.</a:t>
            </a:r>
          </a:p>
          <a:p>
            <a:endParaRPr lang="en-CA" dirty="0" smtClean="0"/>
          </a:p>
          <a:p>
            <a:r>
              <a:rPr lang="en-CA" dirty="0" smtClean="0"/>
              <a:t>Another manager fears their program would have to close if the ESEE is used to generate a measure of program effectiveness within the PMF. “I think we’d be done,” they said starkly.  The school board program has a specialized class </a:t>
            </a:r>
            <a:r>
              <a:rPr lang="en-CA" smtClean="0"/>
              <a:t>for learners </a:t>
            </a:r>
            <a:r>
              <a:rPr lang="en-CA" dirty="0" smtClean="0"/>
              <a:t>with multiple challenges. </a:t>
            </a:r>
            <a:endParaRPr lang="en-CA" dirty="0"/>
          </a:p>
        </p:txBody>
      </p:sp>
      <p:sp>
        <p:nvSpPr>
          <p:cNvPr id="4" name="Slide Number Placeholder 3"/>
          <p:cNvSpPr>
            <a:spLocks noGrp="1"/>
          </p:cNvSpPr>
          <p:nvPr>
            <p:ph type="sldNum" sz="quarter" idx="10"/>
          </p:nvPr>
        </p:nvSpPr>
        <p:spPr/>
        <p:txBody>
          <a:bodyPr/>
          <a:lstStyle/>
          <a:p>
            <a:fld id="{6CC56899-36B2-4699-8BB8-19FB9534DD7B}" type="slidenum">
              <a:rPr lang="en-CA" smtClean="0"/>
              <a:t>9</a:t>
            </a:fld>
            <a:endParaRPr lang="en-CA"/>
          </a:p>
        </p:txBody>
      </p:sp>
    </p:spTree>
    <p:extLst>
      <p:ext uri="{BB962C8B-B14F-4D97-AF65-F5344CB8AC3E}">
        <p14:creationId xmlns:p14="http://schemas.microsoft.com/office/powerpoint/2010/main" val="541165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Learners interpreted final reports as </a:t>
            </a:r>
            <a:r>
              <a:rPr lang="en-CA" b="1" dirty="0" smtClean="0"/>
              <a:t>messages of failure</a:t>
            </a:r>
            <a:r>
              <a:rPr lang="en-CA" dirty="0" smtClean="0"/>
              <a:t>. </a:t>
            </a:r>
          </a:p>
          <a:p>
            <a:endParaRPr lang="en-CA" dirty="0" smtClean="0"/>
          </a:p>
          <a:p>
            <a:r>
              <a:rPr lang="en-CA" dirty="0" smtClean="0"/>
              <a:t>Here is </a:t>
            </a:r>
            <a:r>
              <a:rPr lang="en-CA" baseline="0" dirty="0" smtClean="0"/>
              <a:t>the message they see once they have completed the test.</a:t>
            </a:r>
          </a:p>
          <a:p>
            <a:endParaRPr lang="en-CA" baseline="0" dirty="0" smtClean="0"/>
          </a:p>
          <a:p>
            <a:endParaRPr lang="en-CA" dirty="0" smtClean="0"/>
          </a:p>
          <a:p>
            <a:r>
              <a:rPr lang="en-CA" b="1" dirty="0" smtClean="0"/>
              <a:t>Review</a:t>
            </a:r>
          </a:p>
          <a:p>
            <a:endParaRPr lang="en-CA" dirty="0" smtClean="0"/>
          </a:p>
          <a:p>
            <a:r>
              <a:rPr lang="en-CA" i="1" dirty="0" smtClean="0"/>
              <a:t>The assessment demoralizes the learner. Many felt unintelligent after taking the assessment due to the scoring framework. A pronounced number of the learners felt the score reflected a ‘fail’ result.  No matter how I explained the scoring process, learners were adamant that the ‘number’ presented at the end of the assessments indicated they had failed – no matter the number, even some high scores. Many learners are already coming into the class with low self-esteem and difficulty staying on task – this assessment amplifies these feelings for the learner.” (Instructor, DSB 2)</a:t>
            </a:r>
          </a:p>
          <a:p>
            <a:endParaRPr lang="en-CA" dirty="0" smtClean="0"/>
          </a:p>
          <a:p>
            <a:endParaRPr lang="en-CA" dirty="0" smtClean="0"/>
          </a:p>
          <a:p>
            <a:r>
              <a:rPr lang="en-CA" dirty="0" smtClean="0"/>
              <a:t>The use of “normal” scoring rages and cut-off scores related to employability and education access has not been validated nor empirically demonstrated. Learners who have previously experienced negative schooling experiences are further marginalized and demoralized.</a:t>
            </a:r>
          </a:p>
          <a:p>
            <a:endParaRPr lang="en-CA" dirty="0" smtClean="0"/>
          </a:p>
          <a:p>
            <a:r>
              <a:rPr lang="en-CA" dirty="0" smtClean="0"/>
              <a:t>In addition, test developers and the ministry had a very good indication of the scoring range</a:t>
            </a:r>
            <a:r>
              <a:rPr lang="en-CA" baseline="0" dirty="0" smtClean="0"/>
              <a:t> for LBS but didn’t change these messages. </a:t>
            </a:r>
          </a:p>
          <a:p>
            <a:endParaRPr lang="en-CA" baseline="0" dirty="0" smtClean="0"/>
          </a:p>
          <a:p>
            <a:r>
              <a:rPr lang="en-CA" baseline="0" dirty="0" smtClean="0"/>
              <a:t>Based on a previous pilot of the test, the average score of over 500 learners was 210. The statements about a normal range for LBS (or anyone) are completely unfounded. The 250 cut-off was established by CSC for ACE entry, which is a high school equivalency program, is 250. Interestingly, one manager noted that students who passed the GED were scoring 225 on the ESEE. What exactly does 250 mean? </a:t>
            </a:r>
          </a:p>
          <a:p>
            <a:endParaRPr lang="en-CA" baseline="0" dirty="0" smtClean="0"/>
          </a:p>
          <a:p>
            <a:r>
              <a:rPr lang="en-CA" baseline="0" dirty="0" smtClean="0"/>
              <a:t>The other part of the statement addresses employability, falsely stating that “most jobs require reading skills at 250 or higher.” </a:t>
            </a:r>
          </a:p>
          <a:p>
            <a:endParaRPr lang="en-CA" baseline="0" dirty="0" smtClean="0"/>
          </a:p>
          <a:p>
            <a:r>
              <a:rPr lang="en-CA" baseline="0" dirty="0" smtClean="0"/>
              <a:t>The astounding contradiction here is that an EO program is sanctioning the use of an un-validated test to tell participants in one of their programs that they aren’t employable.</a:t>
            </a:r>
          </a:p>
          <a:p>
            <a:endParaRPr lang="en-CA" baseline="0" dirty="0" smtClean="0"/>
          </a:p>
          <a:p>
            <a:endParaRPr lang="en-CA" baseline="0" dirty="0" smtClean="0"/>
          </a:p>
          <a:p>
            <a:endParaRPr lang="en-CA" dirty="0"/>
          </a:p>
        </p:txBody>
      </p:sp>
      <p:sp>
        <p:nvSpPr>
          <p:cNvPr id="4" name="Slide Number Placeholder 3"/>
          <p:cNvSpPr>
            <a:spLocks noGrp="1"/>
          </p:cNvSpPr>
          <p:nvPr>
            <p:ph type="sldNum" sz="quarter" idx="10"/>
          </p:nvPr>
        </p:nvSpPr>
        <p:spPr/>
        <p:txBody>
          <a:bodyPr/>
          <a:lstStyle/>
          <a:p>
            <a:fld id="{6CC56899-36B2-4699-8BB8-19FB9534DD7B}" type="slidenum">
              <a:rPr lang="en-CA" smtClean="0"/>
              <a:t>10</a:t>
            </a:fld>
            <a:endParaRPr lang="en-CA"/>
          </a:p>
        </p:txBody>
      </p:sp>
    </p:spTree>
    <p:extLst>
      <p:ext uri="{BB962C8B-B14F-4D97-AF65-F5344CB8AC3E}">
        <p14:creationId xmlns:p14="http://schemas.microsoft.com/office/powerpoint/2010/main" val="5411658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smtClean="0"/>
              <a:t>2. Fundamental system design misalignments</a:t>
            </a:r>
          </a:p>
          <a:p>
            <a:endParaRPr lang="en-CA" dirty="0" smtClean="0"/>
          </a:p>
          <a:p>
            <a:r>
              <a:rPr lang="en-CA" dirty="0" smtClean="0"/>
              <a:t>Managers and instructors discover that the ESEE score is</a:t>
            </a:r>
          </a:p>
          <a:p>
            <a:endParaRPr lang="en-CA" dirty="0" smtClean="0"/>
          </a:p>
          <a:p>
            <a:r>
              <a:rPr lang="en-CA" dirty="0" smtClean="0"/>
              <a:t>Not connected to OALCF and Milestone results</a:t>
            </a:r>
          </a:p>
          <a:p>
            <a:endParaRPr lang="en-CA" dirty="0" smtClean="0"/>
          </a:p>
          <a:p>
            <a:pPr marL="181240" indent="-181240">
              <a:buFont typeface="Arial" panose="020B0604020202020204" pitchFamily="34" charset="0"/>
              <a:buChar char="•"/>
            </a:pPr>
            <a:r>
              <a:rPr lang="en-CA" dirty="0" smtClean="0"/>
              <a:t>The OALCF levels are not aligned with the ESEE levels. Participants said they thought students would be prepared if they were at OALCF level 2, but these students have results at ESEE level 1, if they are able to complete the test at all.</a:t>
            </a:r>
          </a:p>
          <a:p>
            <a:endParaRPr lang="en-CA" dirty="0" smtClean="0"/>
          </a:p>
          <a:p>
            <a:r>
              <a:rPr lang="en-CA" dirty="0" smtClean="0"/>
              <a:t>It’s also not connected to the GED</a:t>
            </a:r>
          </a:p>
          <a:p>
            <a:endParaRPr lang="en-CA" dirty="0" smtClean="0"/>
          </a:p>
          <a:p>
            <a:pPr marL="181240" indent="-181240">
              <a:buFont typeface="Arial" panose="020B0604020202020204" pitchFamily="34" charset="0"/>
              <a:buChar char="•"/>
            </a:pPr>
            <a:r>
              <a:rPr lang="en-CA" dirty="0" smtClean="0"/>
              <a:t>The same manager who said students completing the GED scored 225 had to request exemptions</a:t>
            </a:r>
            <a:r>
              <a:rPr lang="en-CA" baseline="0" dirty="0" smtClean="0"/>
              <a:t> from CSC for those who wanted to enter the ACE program.  </a:t>
            </a:r>
            <a:r>
              <a:rPr lang="en-CA" dirty="0" smtClean="0"/>
              <a:t>“If we were to force them, they would just walk.”</a:t>
            </a:r>
          </a:p>
          <a:p>
            <a:endParaRPr lang="en-CA" dirty="0" smtClean="0"/>
          </a:p>
          <a:p>
            <a:r>
              <a:rPr lang="en-CA" dirty="0" smtClean="0"/>
              <a:t>And it’s not connected to Ontario secondary school curriculum</a:t>
            </a:r>
          </a:p>
          <a:p>
            <a:pPr marL="181240" indent="-181240">
              <a:buFont typeface="Arial" panose="020B0604020202020204" pitchFamily="34" charset="0"/>
              <a:buChar char="•"/>
            </a:pPr>
            <a:r>
              <a:rPr lang="en-CA" dirty="0" smtClean="0"/>
              <a:t>One manager had a group with</a:t>
            </a:r>
            <a:r>
              <a:rPr lang="en-CA" baseline="0" dirty="0" smtClean="0"/>
              <a:t> Grade 10 who took the test preparing to re-enter high school at Grade 11 but their scores were “all over the place”</a:t>
            </a:r>
          </a:p>
          <a:p>
            <a:endParaRPr lang="en-CA" baseline="0" dirty="0" smtClean="0"/>
          </a:p>
          <a:p>
            <a:r>
              <a:rPr lang="en-CA" baseline="0" dirty="0" smtClean="0"/>
              <a:t>The ESEE scores may not even be connected to international literacy testing results, which is the main goal of this project and the OALCF, due to unique design features in the ESEE and deviation from the methods. </a:t>
            </a:r>
          </a:p>
          <a:p>
            <a:endParaRPr lang="en-CA" baseline="0" dirty="0" smtClean="0"/>
          </a:p>
          <a:p>
            <a:r>
              <a:rPr lang="en-CA" baseline="0" dirty="0" smtClean="0"/>
              <a:t>PIAAC less than high school =234</a:t>
            </a:r>
          </a:p>
          <a:p>
            <a:endParaRPr lang="en-CA" baseline="0" dirty="0" smtClean="0"/>
          </a:p>
          <a:p>
            <a:r>
              <a:rPr lang="en-CA" baseline="0" dirty="0" smtClean="0"/>
              <a:t>PIAAC high school = 267</a:t>
            </a:r>
          </a:p>
          <a:p>
            <a:endParaRPr lang="en-CA" baseline="0" dirty="0" smtClean="0"/>
          </a:p>
          <a:p>
            <a:endParaRPr lang="en-CA" baseline="0" dirty="0" smtClean="0"/>
          </a:p>
          <a:p>
            <a:endParaRPr lang="en-CA" dirty="0" smtClean="0"/>
          </a:p>
          <a:p>
            <a:endParaRPr lang="en-CA" dirty="0" smtClean="0"/>
          </a:p>
          <a:p>
            <a:endParaRPr lang="en-CA" dirty="0"/>
          </a:p>
        </p:txBody>
      </p:sp>
      <p:sp>
        <p:nvSpPr>
          <p:cNvPr id="4" name="Slide Number Placeholder 3"/>
          <p:cNvSpPr>
            <a:spLocks noGrp="1"/>
          </p:cNvSpPr>
          <p:nvPr>
            <p:ph type="sldNum" sz="quarter" idx="10"/>
          </p:nvPr>
        </p:nvSpPr>
        <p:spPr/>
        <p:txBody>
          <a:bodyPr/>
          <a:lstStyle/>
          <a:p>
            <a:fld id="{6CC56899-36B2-4699-8BB8-19FB9534DD7B}" type="slidenum">
              <a:rPr lang="en-CA" smtClean="0"/>
              <a:t>11</a:t>
            </a:fld>
            <a:endParaRPr lang="en-CA"/>
          </a:p>
        </p:txBody>
      </p:sp>
    </p:spTree>
    <p:extLst>
      <p:ext uri="{BB962C8B-B14F-4D97-AF65-F5344CB8AC3E}">
        <p14:creationId xmlns:p14="http://schemas.microsoft.com/office/powerpoint/2010/main" val="3633443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Learners must take all three sections of the ESEE despite program goals, which may be focused only on numeracy.</a:t>
            </a:r>
          </a:p>
          <a:p>
            <a:endParaRPr lang="en-CA" dirty="0" smtClean="0"/>
          </a:p>
          <a:p>
            <a:r>
              <a:rPr lang="en-CA" dirty="0" smtClean="0"/>
              <a:t>ESEE has three sections:</a:t>
            </a:r>
          </a:p>
          <a:p>
            <a:pPr marL="241653" indent="-241653">
              <a:buFont typeface="+mj-lt"/>
              <a:buAutoNum type="arabicPeriod"/>
            </a:pPr>
            <a:r>
              <a:rPr lang="en-CA" dirty="0" smtClean="0"/>
              <a:t>Reading </a:t>
            </a:r>
          </a:p>
          <a:p>
            <a:pPr marL="241653" indent="-241653">
              <a:buFont typeface="+mj-lt"/>
              <a:buAutoNum type="arabicPeriod"/>
            </a:pPr>
            <a:r>
              <a:rPr lang="en-CA" dirty="0" smtClean="0"/>
              <a:t>Document Use</a:t>
            </a:r>
          </a:p>
          <a:p>
            <a:pPr marL="241653" indent="-241653">
              <a:buFont typeface="+mj-lt"/>
              <a:buAutoNum type="arabicPeriod"/>
            </a:pPr>
            <a:r>
              <a:rPr lang="en-CA" dirty="0" smtClean="0"/>
              <a:t>Numeracy</a:t>
            </a:r>
          </a:p>
          <a:p>
            <a:r>
              <a:rPr lang="en-CA" dirty="0" smtClean="0"/>
              <a:t>Learners resent having to take the reading and document use tests, which may take 2-4 hours when they are in a program to brush up on math</a:t>
            </a:r>
          </a:p>
          <a:p>
            <a:endParaRPr lang="en-CA" dirty="0" smtClean="0"/>
          </a:p>
          <a:p>
            <a:r>
              <a:rPr lang="en-CA" dirty="0" smtClean="0"/>
              <a:t>“Learners really don’t care about the OALCF. They want to learn to cross multiply a fraction to get into Grade 10.”</a:t>
            </a:r>
          </a:p>
          <a:p>
            <a:endParaRPr lang="en-CA" dirty="0"/>
          </a:p>
        </p:txBody>
      </p:sp>
      <p:sp>
        <p:nvSpPr>
          <p:cNvPr id="4" name="Slide Number Placeholder 3"/>
          <p:cNvSpPr>
            <a:spLocks noGrp="1"/>
          </p:cNvSpPr>
          <p:nvPr>
            <p:ph type="sldNum" sz="quarter" idx="10"/>
          </p:nvPr>
        </p:nvSpPr>
        <p:spPr/>
        <p:txBody>
          <a:bodyPr/>
          <a:lstStyle/>
          <a:p>
            <a:fld id="{6CC56899-36B2-4699-8BB8-19FB9534DD7B}" type="slidenum">
              <a:rPr lang="en-CA" smtClean="0"/>
              <a:t>12</a:t>
            </a:fld>
            <a:endParaRPr lang="en-CA"/>
          </a:p>
        </p:txBody>
      </p:sp>
    </p:spTree>
    <p:extLst>
      <p:ext uri="{BB962C8B-B14F-4D97-AF65-F5344CB8AC3E}">
        <p14:creationId xmlns:p14="http://schemas.microsoft.com/office/powerpoint/2010/main" val="7558161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Some post-tests were completed at the time of the interviews and managers noted that there was either no change or even a score decrease. </a:t>
            </a:r>
          </a:p>
          <a:p>
            <a:endParaRPr lang="en-CA" dirty="0" smtClean="0"/>
          </a:p>
          <a:p>
            <a:r>
              <a:rPr lang="en-CA" dirty="0" smtClean="0"/>
              <a:t>The decrease is likely due to learners’ frustrations: some learners are very reluctant to complete the post-test and are simply moving through, clicking randomly on responses. “</a:t>
            </a:r>
            <a:r>
              <a:rPr lang="en-CA" i="1" dirty="0" smtClean="0"/>
              <a:t>They just answered anything to get it done</a:t>
            </a:r>
            <a:r>
              <a:rPr lang="en-CA" dirty="0" smtClean="0"/>
              <a:t>.” </a:t>
            </a:r>
          </a:p>
          <a:p>
            <a:endParaRPr lang="en-CA" dirty="0" smtClean="0"/>
          </a:p>
          <a:p>
            <a:r>
              <a:rPr lang="en-CA" dirty="0" smtClean="0"/>
              <a:t>Learners weren’t seeing a connection between the ESEE and what they are doing in the program.</a:t>
            </a:r>
          </a:p>
          <a:p>
            <a:r>
              <a:rPr lang="en-CA" i="1" dirty="0" smtClean="0"/>
              <a:t>We prepare them for credit but LG shows no score difference. It’s counter-intuitive to what we are doing. It’s not related to credit learning whatsoever</a:t>
            </a:r>
          </a:p>
          <a:p>
            <a:endParaRPr lang="en-CA" dirty="0" smtClean="0"/>
          </a:p>
        </p:txBody>
      </p:sp>
      <p:sp>
        <p:nvSpPr>
          <p:cNvPr id="4" name="Slide Number Placeholder 3"/>
          <p:cNvSpPr>
            <a:spLocks noGrp="1"/>
          </p:cNvSpPr>
          <p:nvPr>
            <p:ph type="sldNum" sz="quarter" idx="10"/>
          </p:nvPr>
        </p:nvSpPr>
        <p:spPr/>
        <p:txBody>
          <a:bodyPr/>
          <a:lstStyle/>
          <a:p>
            <a:fld id="{6CC56899-36B2-4699-8BB8-19FB9534DD7B}" type="slidenum">
              <a:rPr lang="en-CA" smtClean="0"/>
              <a:t>13</a:t>
            </a:fld>
            <a:endParaRPr lang="en-CA"/>
          </a:p>
        </p:txBody>
      </p:sp>
    </p:spTree>
    <p:extLst>
      <p:ext uri="{BB962C8B-B14F-4D97-AF65-F5344CB8AC3E}">
        <p14:creationId xmlns:p14="http://schemas.microsoft.com/office/powerpoint/2010/main" val="23301846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test results</a:t>
            </a:r>
            <a:r>
              <a:rPr lang="en-CA" baseline="0" dirty="0" smtClean="0"/>
              <a:t> and the emphasis on testing something that is irrelevant to learners and programs sends the signal that what programs actually due isn’t valued. In a completely distorted way, the ministry is holding programs accountable for things they don’t actually do.</a:t>
            </a:r>
          </a:p>
          <a:p>
            <a:endParaRPr lang="en-CA" baseline="0" dirty="0" smtClean="0"/>
          </a:p>
          <a:p>
            <a:r>
              <a:rPr lang="en-CA" dirty="0" smtClean="0"/>
              <a:t>The ministry is not actually counting what counts in programs and what programs spend their time doing. We are helping people in so many ways in the community and none of this counts, explained a manager. Without programs like ours, “we’d have a lot of lost learners in the community.”</a:t>
            </a:r>
          </a:p>
          <a:p>
            <a:endParaRPr lang="en-CA" dirty="0" smtClean="0"/>
          </a:p>
          <a:p>
            <a:r>
              <a:rPr lang="en-CA" dirty="0" smtClean="0"/>
              <a:t>“The assessment does not meet the needs of learners. It’s not learner-centred. If someone transitions and they are happy, isn’t that enough?”</a:t>
            </a:r>
          </a:p>
          <a:p>
            <a:endParaRPr lang="en-CA" dirty="0" smtClean="0"/>
          </a:p>
          <a:p>
            <a:endParaRPr lang="en-CA" dirty="0" smtClean="0"/>
          </a:p>
          <a:p>
            <a:endParaRPr lang="en-CA" dirty="0"/>
          </a:p>
        </p:txBody>
      </p:sp>
      <p:sp>
        <p:nvSpPr>
          <p:cNvPr id="4" name="Slide Number Placeholder 3"/>
          <p:cNvSpPr>
            <a:spLocks noGrp="1"/>
          </p:cNvSpPr>
          <p:nvPr>
            <p:ph type="sldNum" sz="quarter" idx="10"/>
          </p:nvPr>
        </p:nvSpPr>
        <p:spPr/>
        <p:txBody>
          <a:bodyPr/>
          <a:lstStyle/>
          <a:p>
            <a:fld id="{6CC56899-36B2-4699-8BB8-19FB9534DD7B}" type="slidenum">
              <a:rPr lang="en-CA" smtClean="0"/>
              <a:t>14</a:t>
            </a:fld>
            <a:endParaRPr lang="en-CA"/>
          </a:p>
        </p:txBody>
      </p:sp>
    </p:spTree>
    <p:extLst>
      <p:ext uri="{BB962C8B-B14F-4D97-AF65-F5344CB8AC3E}">
        <p14:creationId xmlns:p14="http://schemas.microsoft.com/office/powerpoint/2010/main" val="624320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Those who were working with learner</a:t>
            </a:r>
            <a:r>
              <a:rPr lang="en-CA" baseline="0" dirty="0" smtClean="0"/>
              <a:t>s were put into professionally compromising and contradictory positions as they attempted to justify and explain the test and its relevance.  </a:t>
            </a:r>
          </a:p>
          <a:p>
            <a:endParaRPr lang="en-CA" dirty="0" smtClean="0"/>
          </a:p>
          <a:p>
            <a:r>
              <a:rPr lang="en-CA" dirty="0" smtClean="0"/>
              <a:t>Instructors were put in an awkward position as they attempted to encourage learners to take and complete the test, and then had</a:t>
            </a:r>
            <a:r>
              <a:rPr lang="en-CA" baseline="0" dirty="0" smtClean="0"/>
              <a:t> to explain </a:t>
            </a:r>
            <a:r>
              <a:rPr lang="en-CA" dirty="0" smtClean="0"/>
              <a:t>the test was not relevant to program goals once learners received results below or at the low end of what has been deemed the ”normal range”.</a:t>
            </a:r>
          </a:p>
          <a:p>
            <a:endParaRPr lang="en-CA" dirty="0" smtClean="0"/>
          </a:p>
        </p:txBody>
      </p:sp>
      <p:sp>
        <p:nvSpPr>
          <p:cNvPr id="4" name="Slide Number Placeholder 3"/>
          <p:cNvSpPr>
            <a:spLocks noGrp="1"/>
          </p:cNvSpPr>
          <p:nvPr>
            <p:ph type="sldNum" sz="quarter" idx="10"/>
          </p:nvPr>
        </p:nvSpPr>
        <p:spPr/>
        <p:txBody>
          <a:bodyPr/>
          <a:lstStyle/>
          <a:p>
            <a:fld id="{6CC56899-36B2-4699-8BB8-19FB9534DD7B}" type="slidenum">
              <a:rPr lang="en-CA" smtClean="0"/>
              <a:t>15</a:t>
            </a:fld>
            <a:endParaRPr lang="en-CA"/>
          </a:p>
        </p:txBody>
      </p:sp>
    </p:spTree>
    <p:extLst>
      <p:ext uri="{BB962C8B-B14F-4D97-AF65-F5344CB8AC3E}">
        <p14:creationId xmlns:p14="http://schemas.microsoft.com/office/powerpoint/2010/main" val="39713102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smtClean="0"/>
          </a:p>
          <a:p>
            <a:r>
              <a:rPr lang="en-CA" dirty="0" smtClean="0"/>
              <a:t>Another manager explained that they “downplayed” the meaning of the results and final scores. “They get them [the results] back and then they get totally decimated. In the online environment, they just disappear.” Yet, when preparing students to take the test they also “played up” the benefits of the test, telling students its helpful if their goal path is employment and the results will give them a “starting point.” Such an attempt to find meaning in the test could back-fire if the student receives a score below 250 that suggests they aren’t employable.</a:t>
            </a:r>
          </a:p>
          <a:p>
            <a:endParaRPr lang="en-CA" dirty="0"/>
          </a:p>
        </p:txBody>
      </p:sp>
      <p:sp>
        <p:nvSpPr>
          <p:cNvPr id="4" name="Slide Number Placeholder 3"/>
          <p:cNvSpPr>
            <a:spLocks noGrp="1"/>
          </p:cNvSpPr>
          <p:nvPr>
            <p:ph type="sldNum" sz="quarter" idx="10"/>
          </p:nvPr>
        </p:nvSpPr>
        <p:spPr/>
        <p:txBody>
          <a:bodyPr/>
          <a:lstStyle/>
          <a:p>
            <a:fld id="{6CC56899-36B2-4699-8BB8-19FB9534DD7B}" type="slidenum">
              <a:rPr lang="en-CA" smtClean="0"/>
              <a:t>16</a:t>
            </a:fld>
            <a:endParaRPr lang="en-CA"/>
          </a:p>
        </p:txBody>
      </p:sp>
    </p:spTree>
    <p:extLst>
      <p:ext uri="{BB962C8B-B14F-4D97-AF65-F5344CB8AC3E}">
        <p14:creationId xmlns:p14="http://schemas.microsoft.com/office/powerpoint/2010/main" val="8664311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 couple of managers are very concerned about the use of results. One manager expressed a great deal of concern about the future viability of their program.</a:t>
            </a:r>
          </a:p>
          <a:p>
            <a:endParaRPr lang="en-CA" dirty="0" smtClean="0"/>
          </a:p>
          <a:p>
            <a:r>
              <a:rPr lang="en-CA" dirty="0" smtClean="0"/>
              <a:t>“All of a sudden, all of these possibly out of context scores will be used to judge our programs. They’re going to show learner loss.” </a:t>
            </a:r>
          </a:p>
          <a:p>
            <a:endParaRPr lang="en-CA" dirty="0"/>
          </a:p>
        </p:txBody>
      </p:sp>
      <p:sp>
        <p:nvSpPr>
          <p:cNvPr id="4" name="Slide Number Placeholder 3"/>
          <p:cNvSpPr>
            <a:spLocks noGrp="1"/>
          </p:cNvSpPr>
          <p:nvPr>
            <p:ph type="sldNum" sz="quarter" idx="10"/>
          </p:nvPr>
        </p:nvSpPr>
        <p:spPr/>
        <p:txBody>
          <a:bodyPr/>
          <a:lstStyle/>
          <a:p>
            <a:fld id="{6CC56899-36B2-4699-8BB8-19FB9534DD7B}" type="slidenum">
              <a:rPr lang="en-CA" smtClean="0"/>
              <a:t>17</a:t>
            </a:fld>
            <a:endParaRPr lang="en-CA"/>
          </a:p>
        </p:txBody>
      </p:sp>
    </p:spTree>
    <p:extLst>
      <p:ext uri="{BB962C8B-B14F-4D97-AF65-F5344CB8AC3E}">
        <p14:creationId xmlns:p14="http://schemas.microsoft.com/office/powerpoint/2010/main" val="9514742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CA" sz="1300" b="1" dirty="0">
                <a:solidFill>
                  <a:prstClr val="black"/>
                </a:solidFill>
              </a:rPr>
              <a:t>3. Administration challenges</a:t>
            </a:r>
          </a:p>
          <a:p>
            <a:endParaRPr lang="en-CA" dirty="0" smtClean="0"/>
          </a:p>
          <a:p>
            <a:r>
              <a:rPr lang="en-CA" dirty="0" smtClean="0"/>
              <a:t>The pre-test over-burdened an already lengthy intake process and increased staff workloads.</a:t>
            </a:r>
          </a:p>
          <a:p>
            <a:endParaRPr lang="en-CA" dirty="0" smtClean="0"/>
          </a:p>
          <a:p>
            <a:r>
              <a:rPr lang="en-CA" dirty="0" smtClean="0"/>
              <a:t>Although</a:t>
            </a:r>
            <a:r>
              <a:rPr lang="en-CA" baseline="0" dirty="0" smtClean="0"/>
              <a:t> programs were provided funding to offset these costs, one manager wondered if core funding would increase.</a:t>
            </a:r>
          </a:p>
          <a:p>
            <a:endParaRPr lang="en-CA" baseline="0" dirty="0" smtClean="0"/>
          </a:p>
          <a:p>
            <a:r>
              <a:rPr lang="en-CA" dirty="0" smtClean="0"/>
              <a:t>“It’s taking more time away from teaching in the class. It’s another layer on top of what we do. It’s to the detriment of our staff as it adds to their workload.” (Manager, DSB 1)</a:t>
            </a:r>
          </a:p>
          <a:p>
            <a:endParaRPr lang="en-CA" dirty="0"/>
          </a:p>
        </p:txBody>
      </p:sp>
      <p:sp>
        <p:nvSpPr>
          <p:cNvPr id="4" name="Slide Number Placeholder 3"/>
          <p:cNvSpPr>
            <a:spLocks noGrp="1"/>
          </p:cNvSpPr>
          <p:nvPr>
            <p:ph type="sldNum" sz="quarter" idx="10"/>
          </p:nvPr>
        </p:nvSpPr>
        <p:spPr/>
        <p:txBody>
          <a:bodyPr/>
          <a:lstStyle/>
          <a:p>
            <a:fld id="{6CC56899-36B2-4699-8BB8-19FB9534DD7B}" type="slidenum">
              <a:rPr lang="en-CA" smtClean="0"/>
              <a:t>18</a:t>
            </a:fld>
            <a:endParaRPr lang="en-CA"/>
          </a:p>
        </p:txBody>
      </p:sp>
    </p:spTree>
    <p:extLst>
      <p:ext uri="{BB962C8B-B14F-4D97-AF65-F5344CB8AC3E}">
        <p14:creationId xmlns:p14="http://schemas.microsoft.com/office/powerpoint/2010/main" val="28778273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Managers said they had a difficult time recruiting learners to participate in the project, as test results have no relevance to their learning and program goals. </a:t>
            </a:r>
          </a:p>
          <a:p>
            <a:endParaRPr lang="en-CA" dirty="0" smtClean="0"/>
          </a:p>
          <a:p>
            <a:r>
              <a:rPr lang="en-CA" dirty="0" smtClean="0"/>
              <a:t>One program exempted 80%  </a:t>
            </a:r>
          </a:p>
          <a:p>
            <a:r>
              <a:rPr lang="en-CA" dirty="0" smtClean="0"/>
              <a:t>“We actually had people drop out of our program because of the ESEE.” </a:t>
            </a:r>
          </a:p>
          <a:p>
            <a:endParaRPr lang="en-CA" dirty="0" smtClean="0"/>
          </a:p>
          <a:p>
            <a:r>
              <a:rPr lang="en-CA" dirty="0" smtClean="0"/>
              <a:t>Even instructors who tried the test were shocked at their low scores</a:t>
            </a:r>
          </a:p>
          <a:p>
            <a:endParaRPr lang="en-CA" dirty="0" smtClean="0"/>
          </a:p>
          <a:p>
            <a:r>
              <a:rPr lang="en-CA" dirty="0" smtClean="0"/>
              <a:t>Even more challenging, is convincing learners to take the post-test since most had negative experiences with the pre-test (is too difficult and takes too long).</a:t>
            </a:r>
          </a:p>
          <a:p>
            <a:endParaRPr lang="en-CA" dirty="0" smtClean="0"/>
          </a:p>
          <a:p>
            <a:endParaRPr lang="en-CA" dirty="0" smtClean="0"/>
          </a:p>
          <a:p>
            <a:endParaRPr lang="en-CA" dirty="0" smtClean="0"/>
          </a:p>
          <a:p>
            <a:endParaRPr lang="en-CA" dirty="0"/>
          </a:p>
        </p:txBody>
      </p:sp>
      <p:sp>
        <p:nvSpPr>
          <p:cNvPr id="4" name="Slide Number Placeholder 3"/>
          <p:cNvSpPr>
            <a:spLocks noGrp="1"/>
          </p:cNvSpPr>
          <p:nvPr>
            <p:ph type="sldNum" sz="quarter" idx="10"/>
          </p:nvPr>
        </p:nvSpPr>
        <p:spPr/>
        <p:txBody>
          <a:bodyPr/>
          <a:lstStyle/>
          <a:p>
            <a:fld id="{6CC56899-36B2-4699-8BB8-19FB9534DD7B}" type="slidenum">
              <a:rPr lang="en-CA" smtClean="0"/>
              <a:t>19</a:t>
            </a:fld>
            <a:endParaRPr lang="en-CA"/>
          </a:p>
        </p:txBody>
      </p:sp>
    </p:spTree>
    <p:extLst>
      <p:ext uri="{BB962C8B-B14F-4D97-AF65-F5344CB8AC3E}">
        <p14:creationId xmlns:p14="http://schemas.microsoft.com/office/powerpoint/2010/main" val="17495474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Running the project over the summer was a challenge as programs usually close down and end an academic year. Many learners who did the pre-test in the spring may have</a:t>
            </a:r>
            <a:r>
              <a:rPr lang="en-CA" baseline="0" dirty="0" smtClean="0"/>
              <a:t> completed their program involvement with no plans to return </a:t>
            </a:r>
            <a:r>
              <a:rPr lang="en-CA" dirty="0" smtClean="0"/>
              <a:t>in September.</a:t>
            </a:r>
          </a:p>
          <a:p>
            <a:endParaRPr lang="en-CA" dirty="0" smtClean="0"/>
          </a:p>
          <a:p>
            <a:r>
              <a:rPr lang="en-CA" dirty="0" smtClean="0"/>
              <a:t>Managers felt isolated and want to communicate their challenges directly to the coordinators of the LGRP. They had no direct contact with the coordinators of the study. They were advised to contact their Employment Training Consultants (ETC’s) in an online posting. One manager said the ETCs weren’t necessarily aware of the project. </a:t>
            </a:r>
          </a:p>
          <a:p>
            <a:endParaRPr lang="en-CA" dirty="0" smtClean="0"/>
          </a:p>
          <a:p>
            <a:r>
              <a:rPr lang="en-CA" dirty="0" smtClean="0"/>
              <a:t>Ministry officials set up a study involving approximately 1800 learners in over 30 programs across Ontario without a process to obtain informed consent from study participants.  They did not provide participants with information about their rights, including their right to withdraw from the study without repercussions. They did not include information about contacting the study’s coordinators if study participants had concerns or questions. And they did not inform participants about how their data would be used. In addition, they paid programs to participate in the study, adding an additional layer of obligation to participate, without any recourse to raise concerns or be informed of one’s rights as study participants.</a:t>
            </a:r>
            <a:endParaRPr lang="en-CA" dirty="0"/>
          </a:p>
        </p:txBody>
      </p:sp>
      <p:sp>
        <p:nvSpPr>
          <p:cNvPr id="4" name="Slide Number Placeholder 3"/>
          <p:cNvSpPr>
            <a:spLocks noGrp="1"/>
          </p:cNvSpPr>
          <p:nvPr>
            <p:ph type="sldNum" sz="quarter" idx="10"/>
          </p:nvPr>
        </p:nvSpPr>
        <p:spPr/>
        <p:txBody>
          <a:bodyPr/>
          <a:lstStyle/>
          <a:p>
            <a:fld id="{6CC56899-36B2-4699-8BB8-19FB9534DD7B}" type="slidenum">
              <a:rPr lang="en-CA" smtClean="0"/>
              <a:t>20</a:t>
            </a:fld>
            <a:endParaRPr lang="en-CA"/>
          </a:p>
        </p:txBody>
      </p:sp>
    </p:spTree>
    <p:extLst>
      <p:ext uri="{BB962C8B-B14F-4D97-AF65-F5344CB8AC3E}">
        <p14:creationId xmlns:p14="http://schemas.microsoft.com/office/powerpoint/2010/main" val="26662734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smtClean="0"/>
              <a:t>4. Test design issues</a:t>
            </a:r>
          </a:p>
          <a:p>
            <a:endParaRPr lang="en-CA" dirty="0" smtClean="0"/>
          </a:p>
          <a:p>
            <a:r>
              <a:rPr lang="en-CA" dirty="0" smtClean="0"/>
              <a:t>A content analysis reveals a unique pedagogical approach built into the ESEE and other spin-offs including the OALCF Milestones. The decision to align the LBS system with international literacy levels, scores and standards statements (i.e. descriptions of complexity) means adults are learning a perverse pedagogy of reading that contradicts literacy learning in the secondary credit, postsecondary and apprenticeship paths, Ontario’s K-12 system and predominant approaches to teaching literacy.</a:t>
            </a:r>
          </a:p>
          <a:p>
            <a:endParaRPr lang="en-CA" dirty="0" smtClean="0"/>
          </a:p>
          <a:p>
            <a:r>
              <a:rPr lang="en-CA" b="1" dirty="0" smtClean="0"/>
              <a:t>Information-processing</a:t>
            </a:r>
            <a:r>
              <a:rPr lang="en-CA" b="1" baseline="0" dirty="0" smtClean="0"/>
              <a:t> is an invention for test development. </a:t>
            </a:r>
            <a:r>
              <a:rPr lang="en-CA" b="0" baseline="0" dirty="0" smtClean="0"/>
              <a:t>No one actually handles texts in everyday life in the way prescribed by the tests and materials that are developed using this model.</a:t>
            </a:r>
          </a:p>
          <a:p>
            <a:endParaRPr lang="en-CA" b="0" baseline="0" dirty="0" smtClean="0"/>
          </a:p>
          <a:p>
            <a:pPr marL="181240" indent="-181240">
              <a:buFont typeface="Arial" panose="020B0604020202020204" pitchFamily="34" charset="0"/>
              <a:buChar char="•"/>
            </a:pPr>
            <a:r>
              <a:rPr lang="en-CA" dirty="0" smtClean="0"/>
              <a:t>Those texts and materials include ESEE, Milestones, PDQ, OSP, Measure Up, Quill LBS Activities, etc.</a:t>
            </a:r>
          </a:p>
          <a:p>
            <a:pPr marL="181240" indent="-181240">
              <a:buFont typeface="Arial" panose="020B0604020202020204" pitchFamily="34" charset="0"/>
              <a:buChar char="•"/>
            </a:pPr>
            <a:endParaRPr lang="en-CA" dirty="0" smtClean="0"/>
          </a:p>
          <a:p>
            <a:pPr marL="181240" indent="-181240">
              <a:buFont typeface="Arial" panose="020B0604020202020204" pitchFamily="34" charset="0"/>
              <a:buChar char="•"/>
            </a:pPr>
            <a:r>
              <a:rPr lang="en-CA" dirty="0" smtClean="0"/>
              <a:t>In addition, information-processing or what is simply called a task-based approach contradicts reading comprehension approach used in OSSLT, PLAR, Ontario Curriculum, GED, traditional adult literacy materials (e.g. </a:t>
            </a:r>
            <a:r>
              <a:rPr lang="en-CA" dirty="0" err="1" smtClean="0"/>
              <a:t>Laubach</a:t>
            </a:r>
            <a:r>
              <a:rPr lang="en-CA" dirty="0" smtClean="0"/>
              <a:t>, Grass Roots Press), etc.</a:t>
            </a:r>
          </a:p>
          <a:p>
            <a:pPr marL="181240" indent="-181240">
              <a:buFont typeface="Arial" panose="020B0604020202020204" pitchFamily="34" charset="0"/>
              <a:buChar char="•"/>
            </a:pPr>
            <a:endParaRPr lang="en-CA" dirty="0" smtClean="0"/>
          </a:p>
          <a:p>
            <a:r>
              <a:rPr lang="en-CA" dirty="0" smtClean="0"/>
              <a:t>However, in order to complete activities using information-processing one needs a solid foundation of reading comprehension skills, strategies and knowledge to draw on. Insisting that LBS programs align their teaching to the OALCF, Milestones, Quill activities, and other similar materials is astoundingly perverse.</a:t>
            </a:r>
          </a:p>
          <a:p>
            <a:pPr marL="181240" indent="-181240">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fld id="{6CC56899-36B2-4699-8BB8-19FB9534DD7B}" type="slidenum">
              <a:rPr lang="en-CA" smtClean="0"/>
              <a:t>21</a:t>
            </a:fld>
            <a:endParaRPr lang="en-CA"/>
          </a:p>
        </p:txBody>
      </p:sp>
    </p:spTree>
    <p:extLst>
      <p:ext uri="{BB962C8B-B14F-4D97-AF65-F5344CB8AC3E}">
        <p14:creationId xmlns:p14="http://schemas.microsoft.com/office/powerpoint/2010/main" val="8682078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smtClean="0"/>
          </a:p>
          <a:p>
            <a:r>
              <a:rPr lang="en-CA" dirty="0" smtClean="0"/>
              <a:t>The main </a:t>
            </a:r>
            <a:r>
              <a:rPr lang="en-CA" baseline="0" dirty="0" smtClean="0"/>
              <a:t>project that helped to move the international testing methods into Ontario programs was the Essential Skills with its curriculum framework, trained profilers, advocates and most importantly funding from the federal government.</a:t>
            </a:r>
            <a:endParaRPr lang="en-CA" dirty="0" smtClean="0"/>
          </a:p>
          <a:p>
            <a:endParaRPr lang="en-CA" dirty="0" smtClean="0"/>
          </a:p>
          <a:p>
            <a:r>
              <a:rPr lang="en-CA" b="1" dirty="0" smtClean="0"/>
              <a:t>Handout</a:t>
            </a:r>
          </a:p>
          <a:p>
            <a:r>
              <a:rPr lang="en-CA" dirty="0" smtClean="0"/>
              <a:t>Information-processing and ESEE reading items require the test-taker to…</a:t>
            </a:r>
          </a:p>
          <a:p>
            <a:pPr marL="181240" indent="-181240">
              <a:buFont typeface="Arial" panose="020B0604020202020204" pitchFamily="34" charset="0"/>
              <a:buChar char="•"/>
            </a:pPr>
            <a:r>
              <a:rPr lang="en-CA" dirty="0" smtClean="0"/>
              <a:t>Scan quickly and superficially</a:t>
            </a:r>
          </a:p>
          <a:p>
            <a:pPr marL="181240" indent="-181240">
              <a:buFont typeface="Arial" panose="020B0604020202020204" pitchFamily="34" charset="0"/>
              <a:buChar char="•"/>
            </a:pPr>
            <a:r>
              <a:rPr lang="en-CA" dirty="0" smtClean="0"/>
              <a:t>Search for potential matches and responses without getting side-tracked</a:t>
            </a:r>
          </a:p>
          <a:p>
            <a:pPr marL="181240" indent="-181240">
              <a:buFont typeface="Arial" panose="020B0604020202020204" pitchFamily="34" charset="0"/>
              <a:buChar char="•"/>
            </a:pPr>
            <a:r>
              <a:rPr lang="en-CA" dirty="0" smtClean="0"/>
              <a:t>Set up a mental system to determine an ideal match</a:t>
            </a:r>
          </a:p>
          <a:p>
            <a:pPr marL="181240" indent="-181240">
              <a:buFont typeface="Arial" panose="020B0604020202020204" pitchFamily="34" charset="0"/>
              <a:buChar char="•"/>
            </a:pPr>
            <a:r>
              <a:rPr lang="en-CA" dirty="0" smtClean="0"/>
              <a:t>Discard extraneous and interfering information</a:t>
            </a:r>
          </a:p>
          <a:p>
            <a:pPr marL="181240" indent="-181240">
              <a:buFont typeface="Arial" panose="020B0604020202020204" pitchFamily="34" charset="0"/>
              <a:buChar char="•"/>
            </a:pPr>
            <a:r>
              <a:rPr lang="en-CA" dirty="0" smtClean="0"/>
              <a:t>Disconnect personal experiences, thoughts and opinions from the reading process.</a:t>
            </a:r>
          </a:p>
          <a:p>
            <a:pPr marL="181240" indent="-181240">
              <a:buFont typeface="Arial" panose="020B0604020202020204" pitchFamily="34" charset="0"/>
              <a:buChar char="•"/>
            </a:pPr>
            <a:r>
              <a:rPr lang="en-CA" dirty="0" smtClean="0"/>
              <a:t>Rely on technical skills only and not content, context and experience</a:t>
            </a:r>
          </a:p>
          <a:p>
            <a:endParaRPr lang="en-CA" dirty="0" smtClean="0"/>
          </a:p>
          <a:p>
            <a:r>
              <a:rPr lang="en-CA" dirty="0" smtClean="0"/>
              <a:t>Reading comprehension approach seen in PLAR and OSSLT require the test-taker to…</a:t>
            </a:r>
          </a:p>
          <a:p>
            <a:pPr marL="181240" indent="-181240">
              <a:buFont typeface="Arial" panose="020B0604020202020204" pitchFamily="34" charset="0"/>
              <a:buChar char="•"/>
            </a:pPr>
            <a:r>
              <a:rPr lang="en-CA" dirty="0" smtClean="0"/>
              <a:t>Read intently from beginning to end</a:t>
            </a:r>
          </a:p>
          <a:p>
            <a:pPr marL="181240" indent="-181240">
              <a:buFont typeface="Arial" panose="020B0604020202020204" pitchFamily="34" charset="0"/>
              <a:buChar char="•"/>
            </a:pPr>
            <a:r>
              <a:rPr lang="en-CA" dirty="0" smtClean="0"/>
              <a:t>Pay attention to detail</a:t>
            </a:r>
          </a:p>
          <a:p>
            <a:pPr marL="181240" indent="-181240">
              <a:buFont typeface="Arial" panose="020B0604020202020204" pitchFamily="34" charset="0"/>
              <a:buChar char="•"/>
            </a:pPr>
            <a:r>
              <a:rPr lang="en-CA" dirty="0" smtClean="0"/>
              <a:t>Develop knowledge of various text structures and how they are organized </a:t>
            </a:r>
          </a:p>
          <a:p>
            <a:pPr marL="181240" indent="-181240">
              <a:buFont typeface="Arial" panose="020B0604020202020204" pitchFamily="34" charset="0"/>
              <a:buChar char="•"/>
            </a:pPr>
            <a:r>
              <a:rPr lang="en-CA" dirty="0" smtClean="0"/>
              <a:t>Articulate and draw on  technical knowledge (grammar, vocabulary_</a:t>
            </a:r>
          </a:p>
          <a:p>
            <a:pPr marL="181240" indent="-181240">
              <a:buFont typeface="Arial" panose="020B0604020202020204" pitchFamily="34" charset="0"/>
              <a:buChar char="•"/>
            </a:pPr>
            <a:r>
              <a:rPr lang="en-CA" dirty="0" smtClean="0"/>
              <a:t>Draw on personal content knowledge and cultural knowledge</a:t>
            </a:r>
          </a:p>
          <a:p>
            <a:pPr marL="181240" indent="-181240">
              <a:buFont typeface="Arial" panose="020B0604020202020204" pitchFamily="34" charset="0"/>
              <a:buChar char="•"/>
            </a:pPr>
            <a:r>
              <a:rPr lang="en-CA" dirty="0" smtClean="0"/>
              <a:t>Develop new knowledge from the text in order to respond to questions</a:t>
            </a:r>
          </a:p>
          <a:p>
            <a:pPr marL="181240" indent="-181240">
              <a:buFont typeface="Arial" panose="020B0604020202020204" pitchFamily="34" charset="0"/>
              <a:buChar char="•"/>
            </a:pPr>
            <a:r>
              <a:rPr lang="en-CA" dirty="0" smtClean="0"/>
              <a:t>Make personal connections with the content in order to relate experiences and opinions with the author or content</a:t>
            </a:r>
          </a:p>
          <a:p>
            <a:pPr marL="181240" indent="-181240">
              <a:buFont typeface="Arial" panose="020B0604020202020204" pitchFamily="34" charset="0"/>
              <a:buChar char="•"/>
            </a:pPr>
            <a:r>
              <a:rPr lang="en-CA" dirty="0" smtClean="0"/>
              <a:t>Learn how to use text to understand other points of view and actions</a:t>
            </a:r>
          </a:p>
          <a:p>
            <a:pPr marL="181240" indent="-181240">
              <a:buFont typeface="Arial" panose="020B0604020202020204" pitchFamily="34" charset="0"/>
              <a:buChar char="•"/>
            </a:pPr>
            <a:r>
              <a:rPr lang="en-CA" dirty="0" smtClean="0"/>
              <a:t>Integrate reading with writing skills to support deeper reading and thinking.</a:t>
            </a:r>
          </a:p>
          <a:p>
            <a:endParaRPr lang="en-CA" dirty="0" smtClean="0"/>
          </a:p>
          <a:p>
            <a:endParaRPr lang="en-CA" dirty="0" smtClean="0"/>
          </a:p>
          <a:p>
            <a:endParaRPr lang="en-CA" dirty="0"/>
          </a:p>
        </p:txBody>
      </p:sp>
      <p:sp>
        <p:nvSpPr>
          <p:cNvPr id="4" name="Slide Number Placeholder 3"/>
          <p:cNvSpPr>
            <a:spLocks noGrp="1"/>
          </p:cNvSpPr>
          <p:nvPr>
            <p:ph type="sldNum" sz="quarter" idx="10"/>
          </p:nvPr>
        </p:nvSpPr>
        <p:spPr/>
        <p:txBody>
          <a:bodyPr/>
          <a:lstStyle/>
          <a:p>
            <a:fld id="{6CC56899-36B2-4699-8BB8-19FB9534DD7B}" type="slidenum">
              <a:rPr lang="en-CA" smtClean="0"/>
              <a:t>22</a:t>
            </a:fld>
            <a:endParaRPr lang="en-CA"/>
          </a:p>
        </p:txBody>
      </p:sp>
    </p:spTree>
    <p:extLst>
      <p:ext uri="{BB962C8B-B14F-4D97-AF65-F5344CB8AC3E}">
        <p14:creationId xmlns:p14="http://schemas.microsoft.com/office/powerpoint/2010/main" val="868207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smtClean="0"/>
              <a:t>Heat Alert Sample from LGRP training documentation</a:t>
            </a:r>
          </a:p>
          <a:p>
            <a:endParaRPr lang="en-CA" b="1" dirty="0" smtClean="0"/>
          </a:p>
          <a:p>
            <a:r>
              <a:rPr lang="en-CA" b="0" dirty="0" smtClean="0"/>
              <a:t>The ESEE introduced new issues.</a:t>
            </a:r>
          </a:p>
          <a:p>
            <a:r>
              <a:rPr lang="en-CA" b="0" dirty="0" smtClean="0"/>
              <a:t>1. Disturbing</a:t>
            </a:r>
            <a:r>
              <a:rPr lang="en-CA" b="0" baseline="0" dirty="0" smtClean="0"/>
              <a:t> messaging in its content</a:t>
            </a:r>
            <a:endParaRPr lang="en-CA" b="0" dirty="0" smtClean="0"/>
          </a:p>
          <a:p>
            <a:r>
              <a:rPr lang="en-CA" b="0" dirty="0" smtClean="0"/>
              <a:t>2. An inappropriate</a:t>
            </a:r>
            <a:r>
              <a:rPr lang="en-CA" b="0" baseline="0" dirty="0" smtClean="0"/>
              <a:t> and unfairly high readability level</a:t>
            </a:r>
            <a:endParaRPr lang="en-CA" b="0" dirty="0" smtClean="0"/>
          </a:p>
          <a:p>
            <a:endParaRPr lang="en-CA" dirty="0" smtClean="0"/>
          </a:p>
          <a:p>
            <a:r>
              <a:rPr lang="en-CA" dirty="0" smtClean="0"/>
              <a:t>A content analysis of the 25 reading items also revealed some</a:t>
            </a:r>
            <a:r>
              <a:rPr lang="en-CA" baseline="0" dirty="0" smtClean="0"/>
              <a:t> very disturbing messaging focused on warnings, disciplinary and corrective processes, and even instilling a sense of fear. </a:t>
            </a:r>
            <a:endParaRPr lang="en-CA" dirty="0" smtClean="0"/>
          </a:p>
          <a:p>
            <a:endParaRPr lang="en-CA" dirty="0" smtClean="0"/>
          </a:p>
          <a:p>
            <a:r>
              <a:rPr lang="en-CA" dirty="0" smtClean="0"/>
              <a:t>T</a:t>
            </a:r>
            <a:r>
              <a:rPr lang="en-CA" baseline="0" dirty="0" smtClean="0"/>
              <a:t>est items contained one of the following types of content:</a:t>
            </a:r>
          </a:p>
          <a:p>
            <a:endParaRPr lang="en-CA" dirty="0" smtClean="0"/>
          </a:p>
          <a:p>
            <a:r>
              <a:rPr lang="en-CA" dirty="0" smtClean="0"/>
              <a:t>1.General warnings and legal cautions</a:t>
            </a:r>
          </a:p>
          <a:p>
            <a:pPr marL="181240" indent="-181240">
              <a:buFont typeface="Arial" panose="020B0604020202020204" pitchFamily="34" charset="0"/>
              <a:buChar char="•"/>
            </a:pPr>
            <a:r>
              <a:rPr lang="en-CA" dirty="0" smtClean="0"/>
              <a:t>Warnings of imminent danger, injury and death </a:t>
            </a:r>
          </a:p>
          <a:p>
            <a:pPr marL="181240" indent="-181240">
              <a:buFont typeface="Arial" panose="020B0604020202020204" pitchFamily="34" charset="0"/>
              <a:buChar char="•"/>
            </a:pPr>
            <a:r>
              <a:rPr lang="en-CA" dirty="0" smtClean="0"/>
              <a:t>Warnings about breaking the law and </a:t>
            </a:r>
          </a:p>
          <a:p>
            <a:endParaRPr lang="en-CA" dirty="0" smtClean="0"/>
          </a:p>
          <a:p>
            <a:r>
              <a:rPr lang="en-CA" dirty="0" smtClean="0"/>
              <a:t>2. Workplace warnings and rules/policies</a:t>
            </a:r>
          </a:p>
          <a:p>
            <a:pPr marL="181240" indent="-181240">
              <a:buFont typeface="Arial" panose="020B0604020202020204" pitchFamily="34" charset="0"/>
              <a:buChar char="•"/>
            </a:pPr>
            <a:r>
              <a:rPr lang="en-CA" dirty="0" smtClean="0"/>
              <a:t>Warnings of imminent danger, injury and death on the job</a:t>
            </a:r>
          </a:p>
          <a:p>
            <a:pPr marL="181240" indent="-181240">
              <a:buFont typeface="Arial" panose="020B0604020202020204" pitchFamily="34" charset="0"/>
              <a:buChar char="•"/>
            </a:pPr>
            <a:r>
              <a:rPr lang="en-CA" dirty="0" smtClean="0"/>
              <a:t>Descriptions of accidents and injuries</a:t>
            </a:r>
          </a:p>
          <a:p>
            <a:pPr marL="181240" indent="-181240">
              <a:buFont typeface="Arial" panose="020B0604020202020204" pitchFamily="34" charset="0"/>
              <a:buChar char="•"/>
            </a:pPr>
            <a:r>
              <a:rPr lang="en-CA" dirty="0" smtClean="0"/>
              <a:t>Descriptions of workplace violence and harassment</a:t>
            </a:r>
          </a:p>
          <a:p>
            <a:endParaRPr lang="en-CA" dirty="0" smtClean="0"/>
          </a:p>
          <a:p>
            <a:r>
              <a:rPr lang="en-CA" dirty="0" smtClean="0"/>
              <a:t>4. Accessing ACE and online learning = </a:t>
            </a:r>
          </a:p>
          <a:p>
            <a:pPr marL="181240" indent="-181240">
              <a:buFont typeface="Arial" panose="020B0604020202020204" pitchFamily="34" charset="0"/>
              <a:buChar char="•"/>
            </a:pPr>
            <a:r>
              <a:rPr lang="en-CA" dirty="0" smtClean="0"/>
              <a:t>General information, rules and procedures for participating in ACE or general online college courses including warnings</a:t>
            </a:r>
            <a:r>
              <a:rPr lang="en-CA" baseline="0" dirty="0" smtClean="0"/>
              <a:t> about plagiarism</a:t>
            </a:r>
            <a:endParaRPr lang="en-CA" dirty="0" smtClean="0"/>
          </a:p>
          <a:p>
            <a:pPr marL="181240" indent="-181240">
              <a:buFont typeface="Arial" panose="020B0604020202020204" pitchFamily="34" charset="0"/>
              <a:buChar char="•"/>
            </a:pPr>
            <a:endParaRPr lang="en-CA" dirty="0" smtClean="0"/>
          </a:p>
          <a:p>
            <a:r>
              <a:rPr lang="en-CA" dirty="0" smtClean="0"/>
              <a:t>Two of the 25 items don’t follow this pattern and were bizarrely</a:t>
            </a:r>
            <a:r>
              <a:rPr lang="en-CA" baseline="0" dirty="0" smtClean="0"/>
              <a:t> focused on chemistry processes</a:t>
            </a:r>
            <a:endParaRPr lang="en-CA" dirty="0" smtClean="0"/>
          </a:p>
          <a:p>
            <a:pPr marL="181240" indent="-181240">
              <a:buFont typeface="Arial" panose="020B0604020202020204" pitchFamily="34" charset="0"/>
              <a:buChar char="•"/>
            </a:pPr>
            <a:r>
              <a:rPr lang="en-CA" dirty="0" smtClean="0"/>
              <a:t>Textbook excerpts about polymer and heat recovery from milk</a:t>
            </a:r>
          </a:p>
          <a:p>
            <a:endParaRPr lang="en-CA" dirty="0" smtClean="0"/>
          </a:p>
          <a:p>
            <a:endParaRPr lang="en-CA" dirty="0" smtClean="0"/>
          </a:p>
          <a:p>
            <a:r>
              <a:rPr lang="en-CA" dirty="0" smtClean="0"/>
              <a:t>The most serious problem,</a:t>
            </a:r>
            <a:r>
              <a:rPr lang="en-CA" baseline="0" dirty="0" smtClean="0"/>
              <a:t> </a:t>
            </a:r>
            <a:r>
              <a:rPr lang="en-CA" dirty="0" smtClean="0"/>
              <a:t>in this particular reformulation of the methods, is the difficulty of test-items. A readability analysis of all 25 ESEE reading items, including the six pre-test items, revealed that the texts are written at a senior high school reading level (Grades 11-12). The average grade level of most texts that people encounter in their daily lives is Grades 7-10 (e.g., newspapers, websites, fiction, self-help books, etc.). The average grade level of texts used in international literacy testing is Grade 8. It is not clear why the ESEE contains test items that are much more difficult.</a:t>
            </a:r>
          </a:p>
          <a:p>
            <a:endParaRPr lang="en-CA" dirty="0" smtClean="0"/>
          </a:p>
          <a:p>
            <a:r>
              <a:rPr lang="en-CA" dirty="0" smtClean="0"/>
              <a:t>Heat alert example was</a:t>
            </a:r>
            <a:r>
              <a:rPr lang="en-CA" baseline="0" dirty="0" smtClean="0"/>
              <a:t> made available by CSC in training documentation for the LGRP. It’s a good example since it fits the average readability levels and we can see what makes Grade 11-12 texts so difficult.</a:t>
            </a:r>
          </a:p>
          <a:p>
            <a:endParaRPr lang="en-CA" baseline="0" dirty="0" smtClean="0"/>
          </a:p>
          <a:p>
            <a:r>
              <a:rPr lang="en-CA" baseline="0" dirty="0" smtClean="0"/>
              <a:t>Adding to the difficulty is the test question.</a:t>
            </a:r>
            <a:endParaRPr lang="en-CA" dirty="0" smtClean="0"/>
          </a:p>
          <a:p>
            <a:r>
              <a:rPr lang="en-CA" dirty="0" smtClean="0"/>
              <a:t>What is true about heat stress?</a:t>
            </a:r>
          </a:p>
          <a:p>
            <a:pPr marL="181240" indent="-181240">
              <a:buFont typeface="Wingdings" panose="05000000000000000000" pitchFamily="2" charset="2"/>
              <a:buChar char="q"/>
            </a:pPr>
            <a:r>
              <a:rPr lang="en-CA" dirty="0" smtClean="0"/>
              <a:t>It affects young workers who are very fit</a:t>
            </a:r>
          </a:p>
          <a:p>
            <a:pPr marL="181240" indent="-181240">
              <a:buFont typeface="Wingdings" panose="05000000000000000000" pitchFamily="2" charset="2"/>
              <a:buChar char="q"/>
            </a:pPr>
            <a:r>
              <a:rPr lang="en-CA" dirty="0" smtClean="0"/>
              <a:t>It</a:t>
            </a:r>
            <a:r>
              <a:rPr lang="en-CA" baseline="0" dirty="0" smtClean="0"/>
              <a:t> affects older workers who are unaccustomed to the heat.</a:t>
            </a:r>
          </a:p>
          <a:p>
            <a:pPr marL="181240" indent="-181240">
              <a:buFont typeface="Wingdings" panose="05000000000000000000" pitchFamily="2" charset="2"/>
              <a:buChar char="q"/>
            </a:pPr>
            <a:r>
              <a:rPr lang="en-CA" baseline="0" dirty="0" smtClean="0"/>
              <a:t>Bakers can suffer from heat stress</a:t>
            </a:r>
          </a:p>
          <a:p>
            <a:pPr marL="181240" indent="-181240">
              <a:buFont typeface="Wingdings" panose="05000000000000000000" pitchFamily="2" charset="2"/>
              <a:buChar char="q"/>
            </a:pPr>
            <a:r>
              <a:rPr lang="en-CA" baseline="0" dirty="0" smtClean="0"/>
              <a:t>All of the above</a:t>
            </a:r>
          </a:p>
          <a:p>
            <a:endParaRPr lang="en-CA" dirty="0" smtClean="0"/>
          </a:p>
          <a:p>
            <a:endParaRPr lang="en-CA" dirty="0" smtClean="0"/>
          </a:p>
          <a:p>
            <a:endParaRPr lang="en-CA" dirty="0" smtClean="0"/>
          </a:p>
          <a:p>
            <a:endParaRPr lang="en-CA" dirty="0"/>
          </a:p>
        </p:txBody>
      </p:sp>
      <p:sp>
        <p:nvSpPr>
          <p:cNvPr id="4" name="Slide Number Placeholder 3"/>
          <p:cNvSpPr>
            <a:spLocks noGrp="1"/>
          </p:cNvSpPr>
          <p:nvPr>
            <p:ph type="sldNum" sz="quarter" idx="10"/>
          </p:nvPr>
        </p:nvSpPr>
        <p:spPr/>
        <p:txBody>
          <a:bodyPr/>
          <a:lstStyle/>
          <a:p>
            <a:fld id="{6CC56899-36B2-4699-8BB8-19FB9534DD7B}" type="slidenum">
              <a:rPr lang="en-CA" smtClean="0"/>
              <a:t>23</a:t>
            </a:fld>
            <a:endParaRPr lang="en-CA"/>
          </a:p>
        </p:txBody>
      </p:sp>
    </p:spTree>
    <p:extLst>
      <p:ext uri="{BB962C8B-B14F-4D97-AF65-F5344CB8AC3E}">
        <p14:creationId xmlns:p14="http://schemas.microsoft.com/office/powerpoint/2010/main" val="33133697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40" indent="-181240">
              <a:buFont typeface="Arial" panose="020B0604020202020204" pitchFamily="34" charset="0"/>
              <a:buChar char="•"/>
            </a:pPr>
            <a:r>
              <a:rPr lang="en-CA" dirty="0" smtClean="0"/>
              <a:t>The ESEE test produces failure. Messages of failure are built into the test and the test sets up students to fail by using texts with a Grade 11-12 reading level.</a:t>
            </a:r>
          </a:p>
          <a:p>
            <a:pPr marL="181240" indent="-181240">
              <a:buFont typeface="Arial" panose="020B0604020202020204" pitchFamily="34" charset="0"/>
              <a:buChar char="•"/>
            </a:pPr>
            <a:r>
              <a:rPr lang="en-CA" dirty="0" smtClean="0"/>
              <a:t>The use of cut-off scores and normal ranges is unsubstantiated.</a:t>
            </a:r>
          </a:p>
          <a:p>
            <a:pPr marL="181240" indent="-181240">
              <a:buFont typeface="Arial" panose="020B0604020202020204" pitchFamily="34" charset="0"/>
              <a:buChar char="•"/>
            </a:pPr>
            <a:r>
              <a:rPr lang="en-CA" dirty="0" smtClean="0"/>
              <a:t>The test demoralizes many students and may directly impact student enrollment.</a:t>
            </a:r>
          </a:p>
          <a:p>
            <a:pPr marL="181240" indent="-181240">
              <a:buFont typeface="Arial" panose="020B0604020202020204" pitchFamily="34" charset="0"/>
              <a:buChar char="•"/>
            </a:pPr>
            <a:r>
              <a:rPr lang="en-CA" dirty="0" smtClean="0"/>
              <a:t>The results are meaningless to learners and individual programs since they aren’t aligned with the OALCF or the curriculum in use in the secondary credit path</a:t>
            </a:r>
          </a:p>
          <a:p>
            <a:pPr marL="181240" indent="-181240">
              <a:buFont typeface="Arial" panose="020B0604020202020204" pitchFamily="34" charset="0"/>
              <a:buChar char="•"/>
            </a:pPr>
            <a:r>
              <a:rPr lang="en-CA" dirty="0" smtClean="0"/>
              <a:t>The results may likely prove to be meaningless for the ministry as well; it is highly unlikely that they will show statistically significant increases between pre and post testing.</a:t>
            </a:r>
          </a:p>
          <a:p>
            <a:pPr marL="181240" indent="-181240">
              <a:buFont typeface="Arial" panose="020B0604020202020204" pitchFamily="34" charset="0"/>
              <a:buChar char="•"/>
            </a:pPr>
            <a:r>
              <a:rPr lang="en-CA" dirty="0" smtClean="0"/>
              <a:t>Use of the ESEE or any international literacy spin-off marginalizes and disconnects programs from the predominant approach to teaching literacy and the curriculum in use to support further education goals. </a:t>
            </a:r>
          </a:p>
          <a:p>
            <a:pPr marL="181240" indent="-181240">
              <a:buFont typeface="Arial" panose="020B0604020202020204" pitchFamily="34" charset="0"/>
              <a:buChar char="•"/>
            </a:pPr>
            <a:r>
              <a:rPr lang="en-CA" dirty="0" smtClean="0"/>
              <a:t>The only value of a score mentioned was for those students who want to enter ACE. In addition, the only texts with some contextual cues in the ESEE are related to ACE. The built-in bias is not appropriate in a test that is supposed to be used in the LBS system. In addition, the reference contradicts the basic methodological principles used to develop other test items.</a:t>
            </a:r>
          </a:p>
          <a:p>
            <a:pPr marL="181240" indent="-181240">
              <a:buFont typeface="Arial" panose="020B0604020202020204" pitchFamily="34" charset="0"/>
              <a:buChar char="•"/>
            </a:pPr>
            <a:r>
              <a:rPr lang="en-CA" dirty="0" smtClean="0"/>
              <a:t>Learners have been subjected to an unfair test that was not adequately validated for use in LBS, even for piloting purposes.</a:t>
            </a:r>
          </a:p>
          <a:p>
            <a:pPr marL="181240" indent="-181240">
              <a:buFont typeface="Arial" panose="020B0604020202020204" pitchFamily="34" charset="0"/>
              <a:buChar char="•"/>
            </a:pPr>
            <a:r>
              <a:rPr lang="en-CA" dirty="0" smtClean="0"/>
              <a:t>The ministry must seriously consider whether it is worth pursuing the use of a learner gains tool that aligns with international literacy levels and the 500 point scoring system after nearly a decade of work and the consideration of four different tools.</a:t>
            </a:r>
          </a:p>
          <a:p>
            <a:endParaRPr lang="en-CA" dirty="0" smtClean="0"/>
          </a:p>
          <a:p>
            <a:endParaRPr lang="en-CA" dirty="0" smtClean="0"/>
          </a:p>
          <a:p>
            <a:endParaRPr lang="en-CA" dirty="0"/>
          </a:p>
        </p:txBody>
      </p:sp>
      <p:sp>
        <p:nvSpPr>
          <p:cNvPr id="4" name="Slide Number Placeholder 3"/>
          <p:cNvSpPr>
            <a:spLocks noGrp="1"/>
          </p:cNvSpPr>
          <p:nvPr>
            <p:ph type="sldNum" sz="quarter" idx="10"/>
          </p:nvPr>
        </p:nvSpPr>
        <p:spPr/>
        <p:txBody>
          <a:bodyPr/>
          <a:lstStyle/>
          <a:p>
            <a:fld id="{6CC56899-36B2-4699-8BB8-19FB9534DD7B}" type="slidenum">
              <a:rPr lang="en-CA" smtClean="0"/>
              <a:t>24</a:t>
            </a:fld>
            <a:endParaRPr lang="en-CA"/>
          </a:p>
        </p:txBody>
      </p:sp>
    </p:spTree>
    <p:extLst>
      <p:ext uri="{BB962C8B-B14F-4D97-AF65-F5344CB8AC3E}">
        <p14:creationId xmlns:p14="http://schemas.microsoft.com/office/powerpoint/2010/main" val="26396061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costs of obtaining a score are high, and it is the learners who take on the burden. </a:t>
            </a:r>
          </a:p>
          <a:p>
            <a:r>
              <a:rPr lang="en-CA" dirty="0" smtClean="0"/>
              <a:t>“We seem to be down-loading a lot on learners and they don’t need it. We’re in it for the learners, but for some reason we seem to be bogged down in the data. TCU has no idea of the impact of </a:t>
            </a:r>
            <a:r>
              <a:rPr lang="en-CA" smtClean="0"/>
              <a:t>down-loading.”</a:t>
            </a:r>
            <a:endParaRPr lang="en-CA" dirty="0"/>
          </a:p>
        </p:txBody>
      </p:sp>
      <p:sp>
        <p:nvSpPr>
          <p:cNvPr id="4" name="Slide Number Placeholder 3"/>
          <p:cNvSpPr>
            <a:spLocks noGrp="1"/>
          </p:cNvSpPr>
          <p:nvPr>
            <p:ph type="sldNum" sz="quarter" idx="10"/>
          </p:nvPr>
        </p:nvSpPr>
        <p:spPr/>
        <p:txBody>
          <a:bodyPr/>
          <a:lstStyle/>
          <a:p>
            <a:fld id="{6CC56899-36B2-4699-8BB8-19FB9534DD7B}" type="slidenum">
              <a:rPr lang="en-CA" smtClean="0"/>
              <a:t>25</a:t>
            </a:fld>
            <a:endParaRPr lang="en-CA"/>
          </a:p>
        </p:txBody>
      </p:sp>
    </p:spTree>
    <p:extLst>
      <p:ext uri="{BB962C8B-B14F-4D97-AF65-F5344CB8AC3E}">
        <p14:creationId xmlns:p14="http://schemas.microsoft.com/office/powerpoint/2010/main" val="7549712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To date, the ministry has not requested feedback from participating programs beyond reporting ESEE results in EOIS-</a:t>
            </a:r>
            <a:r>
              <a:rPr lang="en-CA" dirty="0" err="1" smtClean="0"/>
              <a:t>CaMs</a:t>
            </a:r>
            <a:r>
              <a:rPr lang="en-CA" dirty="0" smtClean="0"/>
              <a:t> (the reporting system used for data collection related to student registration and tracking), even though they state that one of their interests is to “understand learner perceptions around this type of assessment and understand why learners may struggle with the assessment.” </a:t>
            </a:r>
          </a:p>
          <a:p>
            <a:endParaRPr lang="en-CA" dirty="0"/>
          </a:p>
        </p:txBody>
      </p:sp>
      <p:sp>
        <p:nvSpPr>
          <p:cNvPr id="4" name="Slide Number Placeholder 3"/>
          <p:cNvSpPr>
            <a:spLocks noGrp="1"/>
          </p:cNvSpPr>
          <p:nvPr>
            <p:ph type="sldNum" sz="quarter" idx="10"/>
          </p:nvPr>
        </p:nvSpPr>
        <p:spPr/>
        <p:txBody>
          <a:bodyPr/>
          <a:lstStyle/>
          <a:p>
            <a:fld id="{6CC56899-36B2-4699-8BB8-19FB9534DD7B}" type="slidenum">
              <a:rPr lang="en-CA" smtClean="0"/>
              <a:t>26</a:t>
            </a:fld>
            <a:endParaRPr lang="en-CA"/>
          </a:p>
        </p:txBody>
      </p:sp>
    </p:spTree>
    <p:extLst>
      <p:ext uri="{BB962C8B-B14F-4D97-AF65-F5344CB8AC3E}">
        <p14:creationId xmlns:p14="http://schemas.microsoft.com/office/powerpoint/2010/main" val="2577819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FFC818F-AF61-41D7-97EC-531A3538ED40}" type="datetimeFigureOut">
              <a:rPr lang="en-CA" smtClean="0"/>
              <a:t>2017-04-14</a:t>
            </a:fld>
            <a:endParaRPr lang="en-CA"/>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CA"/>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693F85C2-57A0-4800-8DF7-DAF182085B6B}" type="slidenum">
              <a:rPr lang="en-CA" smtClean="0"/>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FC818F-AF61-41D7-97EC-531A3538ED40}" type="datetimeFigureOut">
              <a:rPr lang="en-CA" smtClean="0"/>
              <a:t>2017-04-14</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693F85C2-57A0-4800-8DF7-DAF182085B6B}" type="slidenum">
              <a:rPr lang="en-CA" smtClean="0"/>
              <a:t>‹#›</a:t>
            </a:fld>
            <a:endParaRPr lang="en-CA"/>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FFC818F-AF61-41D7-97EC-531A3538ED40}" type="datetimeFigureOut">
              <a:rPr lang="en-CA" smtClean="0"/>
              <a:t>2017-04-14</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693F85C2-57A0-4800-8DF7-DAF182085B6B}" type="slidenum">
              <a:rPr lang="en-CA" smtClean="0"/>
              <a:t>‹#›</a:t>
            </a:fld>
            <a:endParaRPr lang="en-CA"/>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FFC818F-AF61-41D7-97EC-531A3538ED40}" type="datetimeFigureOut">
              <a:rPr lang="en-CA" smtClean="0"/>
              <a:t>2017-04-14</a:t>
            </a:fld>
            <a:endParaRPr lang="en-CA"/>
          </a:p>
        </p:txBody>
      </p:sp>
      <p:sp>
        <p:nvSpPr>
          <p:cNvPr id="6" name="Footer Placeholder 5"/>
          <p:cNvSpPr>
            <a:spLocks noGrp="1"/>
          </p:cNvSpPr>
          <p:nvPr>
            <p:ph type="ftr" sz="quarter" idx="11"/>
          </p:nvPr>
        </p:nvSpPr>
        <p:spPr/>
        <p:txBody>
          <a:bodyPr/>
          <a:lstStyle>
            <a:extLst/>
          </a:lstStyle>
          <a:p>
            <a:endParaRPr lang="en-CA"/>
          </a:p>
        </p:txBody>
      </p:sp>
      <p:sp>
        <p:nvSpPr>
          <p:cNvPr id="7" name="Slide Number Placeholder 6"/>
          <p:cNvSpPr>
            <a:spLocks noGrp="1"/>
          </p:cNvSpPr>
          <p:nvPr>
            <p:ph type="sldNum" sz="quarter" idx="12"/>
          </p:nvPr>
        </p:nvSpPr>
        <p:spPr/>
        <p:txBody>
          <a:bodyPr/>
          <a:lstStyle>
            <a:extLst/>
          </a:lstStyle>
          <a:p>
            <a:fld id="{693F85C2-57A0-4800-8DF7-DAF182085B6B}" type="slidenum">
              <a:rPr lang="en-CA" smtClean="0"/>
              <a:t>‹#›</a:t>
            </a:fld>
            <a:endParaRPr lang="en-CA"/>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FFC818F-AF61-41D7-97EC-531A3538ED40}" type="datetimeFigureOut">
              <a:rPr lang="en-CA" smtClean="0"/>
              <a:t>2017-04-14</a:t>
            </a:fld>
            <a:endParaRPr lang="en-CA"/>
          </a:p>
        </p:txBody>
      </p:sp>
      <p:sp>
        <p:nvSpPr>
          <p:cNvPr id="8" name="Footer Placeholder 7"/>
          <p:cNvSpPr>
            <a:spLocks noGrp="1"/>
          </p:cNvSpPr>
          <p:nvPr>
            <p:ph type="ftr" sz="quarter" idx="11"/>
          </p:nvPr>
        </p:nvSpPr>
        <p:spPr/>
        <p:txBody>
          <a:bodyPr/>
          <a:lstStyle>
            <a:extLst/>
          </a:lstStyle>
          <a:p>
            <a:endParaRPr lang="en-CA"/>
          </a:p>
        </p:txBody>
      </p:sp>
      <p:sp>
        <p:nvSpPr>
          <p:cNvPr id="9" name="Slide Number Placeholder 8"/>
          <p:cNvSpPr>
            <a:spLocks noGrp="1"/>
          </p:cNvSpPr>
          <p:nvPr>
            <p:ph type="sldNum" sz="quarter" idx="12"/>
          </p:nvPr>
        </p:nvSpPr>
        <p:spPr/>
        <p:txBody>
          <a:bodyPr/>
          <a:lstStyle>
            <a:extLst/>
          </a:lstStyle>
          <a:p>
            <a:fld id="{693F85C2-57A0-4800-8DF7-DAF182085B6B}" type="slidenum">
              <a:rPr lang="en-CA" smtClean="0"/>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DFFC818F-AF61-41D7-97EC-531A3538ED40}" type="datetimeFigureOut">
              <a:rPr lang="en-CA" smtClean="0"/>
              <a:t>2017-04-14</a:t>
            </a:fld>
            <a:endParaRPr lang="en-CA"/>
          </a:p>
        </p:txBody>
      </p:sp>
      <p:sp>
        <p:nvSpPr>
          <p:cNvPr id="4" name="Footer Placeholder 3"/>
          <p:cNvSpPr>
            <a:spLocks noGrp="1"/>
          </p:cNvSpPr>
          <p:nvPr>
            <p:ph type="ftr" sz="quarter" idx="11"/>
          </p:nvPr>
        </p:nvSpPr>
        <p:spPr/>
        <p:txBody>
          <a:bodyPr/>
          <a:lstStyle>
            <a:extLst/>
          </a:lstStyle>
          <a:p>
            <a:endParaRPr lang="en-CA"/>
          </a:p>
        </p:txBody>
      </p:sp>
      <p:sp>
        <p:nvSpPr>
          <p:cNvPr id="5" name="Slide Number Placeholder 4"/>
          <p:cNvSpPr>
            <a:spLocks noGrp="1"/>
          </p:cNvSpPr>
          <p:nvPr>
            <p:ph type="sldNum" sz="quarter" idx="12"/>
          </p:nvPr>
        </p:nvSpPr>
        <p:spPr/>
        <p:txBody>
          <a:bodyPr/>
          <a:lstStyle>
            <a:extLst/>
          </a:lstStyle>
          <a:p>
            <a:fld id="{693F85C2-57A0-4800-8DF7-DAF182085B6B}" type="slidenum">
              <a:rPr lang="en-CA" smtClean="0"/>
              <a:t>‹#›</a:t>
            </a:fld>
            <a:endParaRPr lang="en-CA"/>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FFC818F-AF61-41D7-97EC-531A3538ED40}" type="datetimeFigureOut">
              <a:rPr lang="en-CA" smtClean="0"/>
              <a:t>2017-04-14</a:t>
            </a:fld>
            <a:endParaRPr lang="en-CA"/>
          </a:p>
        </p:txBody>
      </p:sp>
      <p:sp>
        <p:nvSpPr>
          <p:cNvPr id="3" name="Footer Placeholder 2"/>
          <p:cNvSpPr>
            <a:spLocks noGrp="1"/>
          </p:cNvSpPr>
          <p:nvPr>
            <p:ph type="ftr" sz="quarter" idx="11"/>
          </p:nvPr>
        </p:nvSpPr>
        <p:spPr/>
        <p:txBody>
          <a:bodyPr/>
          <a:lstStyle>
            <a:extLst/>
          </a:lstStyle>
          <a:p>
            <a:endParaRPr lang="en-CA"/>
          </a:p>
        </p:txBody>
      </p:sp>
      <p:sp>
        <p:nvSpPr>
          <p:cNvPr id="4" name="Slide Number Placeholder 3"/>
          <p:cNvSpPr>
            <a:spLocks noGrp="1"/>
          </p:cNvSpPr>
          <p:nvPr>
            <p:ph type="sldNum" sz="quarter" idx="12"/>
          </p:nvPr>
        </p:nvSpPr>
        <p:spPr/>
        <p:txBody>
          <a:bodyPr/>
          <a:lstStyle>
            <a:extLst/>
          </a:lstStyle>
          <a:p>
            <a:fld id="{693F85C2-57A0-4800-8DF7-DAF182085B6B}"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DFFC818F-AF61-41D7-97EC-531A3538ED40}" type="datetimeFigureOut">
              <a:rPr lang="en-CA" smtClean="0"/>
              <a:t>2017-04-14</a:t>
            </a:fld>
            <a:endParaRPr lang="en-CA"/>
          </a:p>
        </p:txBody>
      </p:sp>
      <p:sp>
        <p:nvSpPr>
          <p:cNvPr id="6" name="Footer Placeholder 5"/>
          <p:cNvSpPr>
            <a:spLocks noGrp="1"/>
          </p:cNvSpPr>
          <p:nvPr>
            <p:ph type="ftr" sz="quarter" idx="11"/>
          </p:nvPr>
        </p:nvSpPr>
        <p:spPr/>
        <p:txBody>
          <a:bodyPr/>
          <a:lstStyle>
            <a:extLst/>
          </a:lstStyle>
          <a:p>
            <a:endParaRPr lang="en-CA"/>
          </a:p>
        </p:txBody>
      </p:sp>
      <p:sp>
        <p:nvSpPr>
          <p:cNvPr id="7" name="Slide Number Placeholder 6"/>
          <p:cNvSpPr>
            <a:spLocks noGrp="1"/>
          </p:cNvSpPr>
          <p:nvPr>
            <p:ph type="sldNum" sz="quarter" idx="12"/>
          </p:nvPr>
        </p:nvSpPr>
        <p:spPr/>
        <p:txBody>
          <a:bodyPr/>
          <a:lstStyle>
            <a:extLst/>
          </a:lstStyle>
          <a:p>
            <a:fld id="{693F85C2-57A0-4800-8DF7-DAF182085B6B}" type="slidenum">
              <a:rPr lang="en-CA" smtClean="0"/>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FFC818F-AF61-41D7-97EC-531A3538ED40}" type="datetimeFigureOut">
              <a:rPr lang="en-CA" smtClean="0"/>
              <a:t>2017-04-14</a:t>
            </a:fld>
            <a:endParaRPr lang="en-CA"/>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CA"/>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693F85C2-57A0-4800-8DF7-DAF182085B6B}" type="slidenum">
              <a:rPr lang="en-CA" smtClean="0"/>
              <a:t>‹#›</a:t>
            </a:fld>
            <a:endParaRPr lang="en-CA"/>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FC818F-AF61-41D7-97EC-531A3538ED40}" type="datetimeFigureOut">
              <a:rPr lang="en-CA" smtClean="0"/>
              <a:t>2017-04-14</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693F85C2-57A0-4800-8DF7-DAF182085B6B}"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FC818F-AF61-41D7-97EC-531A3538ED40}" type="datetimeFigureOut">
              <a:rPr lang="en-CA" smtClean="0"/>
              <a:t>2017-04-14</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693F85C2-57A0-4800-8DF7-DAF182085B6B}" type="slidenum">
              <a:rPr lang="en-CA" smtClean="0"/>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FFC818F-AF61-41D7-97EC-531A3538ED40}" type="datetimeFigureOut">
              <a:rPr lang="en-CA" smtClean="0"/>
              <a:t>2017-04-14</a:t>
            </a:fld>
            <a:endParaRPr lang="en-CA"/>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CA"/>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93F85C2-57A0-4800-8DF7-DAF182085B6B}" type="slidenum">
              <a:rPr lang="en-CA" smtClean="0"/>
              <a:t>‹#›</a:t>
            </a:fld>
            <a:endParaRPr lang="en-CA"/>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npr.org/sections/ed/2015/01/06/371659141/what-schools-could-use-instead-of-standardized-test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CA" dirty="0" smtClean="0"/>
              <a:t>School Board Experiences with the Learner Gains Research Project</a:t>
            </a:r>
            <a:endParaRPr lang="en-CA" dirty="0"/>
          </a:p>
        </p:txBody>
      </p:sp>
      <p:sp>
        <p:nvSpPr>
          <p:cNvPr id="3" name="Subtitle 2"/>
          <p:cNvSpPr>
            <a:spLocks noGrp="1"/>
          </p:cNvSpPr>
          <p:nvPr>
            <p:ph type="subTitle" idx="1"/>
          </p:nvPr>
        </p:nvSpPr>
        <p:spPr>
          <a:xfrm>
            <a:off x="685800" y="3669456"/>
            <a:ext cx="7772400" cy="1199704"/>
          </a:xfrm>
        </p:spPr>
        <p:txBody>
          <a:bodyPr>
            <a:normAutofit/>
          </a:bodyPr>
          <a:lstStyle/>
          <a:p>
            <a:r>
              <a:rPr lang="en-CA" sz="2000" cap="none" dirty="0" smtClean="0"/>
              <a:t>A study completed for the CESBA LBS Committee</a:t>
            </a:r>
          </a:p>
          <a:p>
            <a:r>
              <a:rPr lang="en-CA" sz="2000" cap="none" dirty="0" smtClean="0"/>
              <a:t>by Christine Pinsent-Johnson</a:t>
            </a:r>
          </a:p>
          <a:p>
            <a:r>
              <a:rPr lang="en-CA" sz="2000" dirty="0" smtClean="0"/>
              <a:t>Presented December 1, 2016</a:t>
            </a:r>
            <a:endParaRPr lang="en-CA" sz="2000" cap="none" dirty="0" smtClean="0"/>
          </a:p>
          <a:p>
            <a:endParaRPr lang="en-CA" cap="none" dirty="0" smtClean="0"/>
          </a:p>
        </p:txBody>
      </p:sp>
    </p:spTree>
    <p:extLst>
      <p:ext uri="{BB962C8B-B14F-4D97-AF65-F5344CB8AC3E}">
        <p14:creationId xmlns:p14="http://schemas.microsoft.com/office/powerpoint/2010/main" val="9309783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0009" t="15228" r="3101" b="6251"/>
          <a:stretch/>
        </p:blipFill>
        <p:spPr bwMode="auto">
          <a:xfrm>
            <a:off x="-11915" y="1052736"/>
            <a:ext cx="9155915" cy="4651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06907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758552808"/>
              </p:ext>
            </p:extLst>
          </p:nvPr>
        </p:nvGraphicFramePr>
        <p:xfrm>
          <a:off x="251520" y="1340768"/>
          <a:ext cx="8712969" cy="4153210"/>
        </p:xfrm>
        <a:graphic>
          <a:graphicData uri="http://schemas.openxmlformats.org/drawingml/2006/table">
            <a:tbl>
              <a:tblPr firstRow="1" firstCol="1" bandRow="1">
                <a:tableStyleId>{5C22544A-7EE6-4342-B048-85BDC9FD1C3A}</a:tableStyleId>
              </a:tblPr>
              <a:tblGrid>
                <a:gridCol w="1621914"/>
                <a:gridCol w="2439217"/>
                <a:gridCol w="4651838"/>
              </a:tblGrid>
              <a:tr h="288030">
                <a:tc>
                  <a:txBody>
                    <a:bodyPr/>
                    <a:lstStyle/>
                    <a:p>
                      <a:pPr>
                        <a:lnSpc>
                          <a:spcPct val="115000"/>
                        </a:lnSpc>
                        <a:spcAft>
                          <a:spcPts val="0"/>
                        </a:spcAft>
                      </a:pPr>
                      <a:r>
                        <a:rPr lang="en-CA" sz="2000" dirty="0" smtClean="0">
                          <a:effectLst/>
                        </a:rPr>
                        <a:t>Program</a:t>
                      </a:r>
                      <a:endParaRPr lang="en-CA" sz="2000" dirty="0">
                        <a:effectLst/>
                        <a:latin typeface="Calibri"/>
                        <a:ea typeface="Calibri"/>
                        <a:cs typeface="Times New Roman"/>
                      </a:endParaRPr>
                    </a:p>
                  </a:txBody>
                  <a:tcPr marL="68580" marR="68580" marT="0" marB="0"/>
                </a:tc>
                <a:tc>
                  <a:txBody>
                    <a:bodyPr/>
                    <a:lstStyle/>
                    <a:p>
                      <a:pPr>
                        <a:lnSpc>
                          <a:spcPct val="115000"/>
                        </a:lnSpc>
                        <a:spcAft>
                          <a:spcPts val="0"/>
                        </a:spcAft>
                      </a:pPr>
                      <a:r>
                        <a:rPr lang="en-CA" sz="2000" dirty="0">
                          <a:effectLst/>
                        </a:rPr>
                        <a:t>Participants</a:t>
                      </a:r>
                      <a:endParaRPr lang="en-CA" sz="2000" dirty="0">
                        <a:effectLst/>
                        <a:latin typeface="Calibri"/>
                        <a:ea typeface="Calibri"/>
                        <a:cs typeface="Times New Roman"/>
                      </a:endParaRPr>
                    </a:p>
                  </a:txBody>
                  <a:tcPr marL="68580" marR="68580" marT="0" marB="0"/>
                </a:tc>
                <a:tc>
                  <a:txBody>
                    <a:bodyPr/>
                    <a:lstStyle/>
                    <a:p>
                      <a:pPr>
                        <a:lnSpc>
                          <a:spcPct val="115000"/>
                        </a:lnSpc>
                        <a:spcAft>
                          <a:spcPts val="0"/>
                        </a:spcAft>
                      </a:pPr>
                      <a:r>
                        <a:rPr lang="en-CA" sz="2000" dirty="0">
                          <a:effectLst/>
                        </a:rPr>
                        <a:t>Learner </a:t>
                      </a:r>
                      <a:r>
                        <a:rPr lang="en-CA" sz="2000" dirty="0" smtClean="0">
                          <a:effectLst/>
                        </a:rPr>
                        <a:t>Targets</a:t>
                      </a:r>
                    </a:p>
                    <a:p>
                      <a:pPr>
                        <a:lnSpc>
                          <a:spcPct val="115000"/>
                        </a:lnSpc>
                        <a:spcAft>
                          <a:spcPts val="0"/>
                        </a:spcAft>
                      </a:pPr>
                      <a:endParaRPr lang="en-CA" sz="2000" dirty="0">
                        <a:effectLst/>
                        <a:latin typeface="Calibri"/>
                        <a:ea typeface="Calibri"/>
                        <a:cs typeface="Times New Roman"/>
                      </a:endParaRPr>
                    </a:p>
                  </a:txBody>
                  <a:tcPr marL="68580" marR="68580" marT="0" marB="0"/>
                </a:tc>
              </a:tr>
              <a:tr h="506146">
                <a:tc>
                  <a:txBody>
                    <a:bodyPr/>
                    <a:lstStyle/>
                    <a:p>
                      <a:pPr>
                        <a:lnSpc>
                          <a:spcPct val="115000"/>
                        </a:lnSpc>
                        <a:spcAft>
                          <a:spcPts val="0"/>
                        </a:spcAft>
                      </a:pPr>
                      <a:r>
                        <a:rPr lang="en-CA" sz="2000" dirty="0">
                          <a:effectLst/>
                        </a:rPr>
                        <a:t>DSB 1</a:t>
                      </a:r>
                      <a:endParaRPr lang="en-CA" sz="2000" dirty="0">
                        <a:effectLst/>
                        <a:latin typeface="Calibri"/>
                        <a:ea typeface="Calibri"/>
                        <a:cs typeface="Times New Roman"/>
                      </a:endParaRPr>
                    </a:p>
                  </a:txBody>
                  <a:tcPr marL="68580" marR="68580" marT="0" marB="0"/>
                </a:tc>
                <a:tc>
                  <a:txBody>
                    <a:bodyPr/>
                    <a:lstStyle/>
                    <a:p>
                      <a:pPr>
                        <a:lnSpc>
                          <a:spcPct val="115000"/>
                        </a:lnSpc>
                        <a:spcAft>
                          <a:spcPts val="0"/>
                        </a:spcAft>
                      </a:pPr>
                      <a:r>
                        <a:rPr lang="en-CA" sz="2000" dirty="0">
                          <a:effectLst/>
                        </a:rPr>
                        <a:t>Manager</a:t>
                      </a:r>
                      <a:endParaRPr lang="en-CA" sz="2000" dirty="0">
                        <a:effectLst/>
                        <a:latin typeface="Calibri"/>
                        <a:ea typeface="Calibri"/>
                        <a:cs typeface="Times New Roman"/>
                      </a:endParaRPr>
                    </a:p>
                  </a:txBody>
                  <a:tcPr marL="68580" marR="68580" marT="0" marB="0"/>
                </a:tc>
                <a:tc>
                  <a:txBody>
                    <a:bodyPr/>
                    <a:lstStyle/>
                    <a:p>
                      <a:pPr>
                        <a:lnSpc>
                          <a:spcPct val="115000"/>
                        </a:lnSpc>
                        <a:spcAft>
                          <a:spcPts val="0"/>
                        </a:spcAft>
                      </a:pPr>
                      <a:r>
                        <a:rPr lang="en-CA" sz="2000" dirty="0">
                          <a:effectLst/>
                        </a:rPr>
                        <a:t>102 </a:t>
                      </a:r>
                      <a:endParaRPr lang="en-CA" sz="2000" dirty="0">
                        <a:effectLst/>
                        <a:latin typeface="Calibri"/>
                        <a:ea typeface="Calibri"/>
                        <a:cs typeface="Times New Roman"/>
                      </a:endParaRPr>
                    </a:p>
                  </a:txBody>
                  <a:tcPr marL="68580" marR="68580" marT="0" marB="0"/>
                </a:tc>
              </a:tr>
              <a:tr h="726546">
                <a:tc>
                  <a:txBody>
                    <a:bodyPr/>
                    <a:lstStyle/>
                    <a:p>
                      <a:pPr>
                        <a:lnSpc>
                          <a:spcPct val="115000"/>
                        </a:lnSpc>
                        <a:spcAft>
                          <a:spcPts val="0"/>
                        </a:spcAft>
                      </a:pPr>
                      <a:r>
                        <a:rPr lang="en-CA" sz="2000" dirty="0">
                          <a:effectLst/>
                        </a:rPr>
                        <a:t>DSB 2</a:t>
                      </a:r>
                      <a:endParaRPr lang="en-CA" sz="2000" dirty="0">
                        <a:effectLst/>
                        <a:latin typeface="Calibri"/>
                        <a:ea typeface="Calibri"/>
                        <a:cs typeface="Times New Roman"/>
                      </a:endParaRPr>
                    </a:p>
                  </a:txBody>
                  <a:tcPr marL="68580" marR="68580" marT="0" marB="0"/>
                </a:tc>
                <a:tc>
                  <a:txBody>
                    <a:bodyPr/>
                    <a:lstStyle/>
                    <a:p>
                      <a:pPr>
                        <a:lnSpc>
                          <a:spcPct val="115000"/>
                        </a:lnSpc>
                        <a:spcAft>
                          <a:spcPts val="0"/>
                        </a:spcAft>
                      </a:pPr>
                      <a:r>
                        <a:rPr lang="en-CA" sz="2000">
                          <a:effectLst/>
                        </a:rPr>
                        <a:t>Manager and Instructor</a:t>
                      </a:r>
                      <a:endParaRPr lang="en-CA" sz="2000">
                        <a:effectLst/>
                        <a:latin typeface="Calibri"/>
                        <a:ea typeface="Calibri"/>
                        <a:cs typeface="Times New Roman"/>
                      </a:endParaRPr>
                    </a:p>
                  </a:txBody>
                  <a:tcPr marL="68580" marR="68580" marT="0" marB="0"/>
                </a:tc>
                <a:tc>
                  <a:txBody>
                    <a:bodyPr/>
                    <a:lstStyle/>
                    <a:p>
                      <a:pPr>
                        <a:lnSpc>
                          <a:spcPct val="115000"/>
                        </a:lnSpc>
                        <a:spcAft>
                          <a:spcPts val="0"/>
                        </a:spcAft>
                      </a:pPr>
                      <a:r>
                        <a:rPr lang="en-CA" sz="2000" dirty="0">
                          <a:effectLst/>
                        </a:rPr>
                        <a:t>118 </a:t>
                      </a:r>
                      <a:endParaRPr lang="en-CA" sz="2000" dirty="0">
                        <a:effectLst/>
                        <a:latin typeface="Calibri"/>
                        <a:ea typeface="Calibri"/>
                        <a:cs typeface="Times New Roman"/>
                      </a:endParaRPr>
                    </a:p>
                  </a:txBody>
                  <a:tcPr marL="68580" marR="68580" marT="0" marB="0"/>
                </a:tc>
              </a:tr>
              <a:tr h="506146">
                <a:tc>
                  <a:txBody>
                    <a:bodyPr/>
                    <a:lstStyle/>
                    <a:p>
                      <a:pPr>
                        <a:lnSpc>
                          <a:spcPct val="115000"/>
                        </a:lnSpc>
                        <a:spcAft>
                          <a:spcPts val="0"/>
                        </a:spcAft>
                      </a:pPr>
                      <a:r>
                        <a:rPr lang="en-CA" sz="2000" dirty="0">
                          <a:effectLst/>
                        </a:rPr>
                        <a:t>DSB 3</a:t>
                      </a:r>
                      <a:endParaRPr lang="en-CA" sz="2000" dirty="0">
                        <a:effectLst/>
                        <a:latin typeface="Calibri"/>
                        <a:ea typeface="Calibri"/>
                        <a:cs typeface="Times New Roman"/>
                      </a:endParaRPr>
                    </a:p>
                  </a:txBody>
                  <a:tcPr marL="68580" marR="68580" marT="0" marB="0"/>
                </a:tc>
                <a:tc>
                  <a:txBody>
                    <a:bodyPr/>
                    <a:lstStyle/>
                    <a:p>
                      <a:pPr>
                        <a:lnSpc>
                          <a:spcPct val="115000"/>
                        </a:lnSpc>
                        <a:spcAft>
                          <a:spcPts val="0"/>
                        </a:spcAft>
                      </a:pPr>
                      <a:r>
                        <a:rPr lang="en-CA" sz="2000">
                          <a:effectLst/>
                        </a:rPr>
                        <a:t>Manager</a:t>
                      </a:r>
                      <a:endParaRPr lang="en-CA" sz="2000">
                        <a:effectLst/>
                        <a:latin typeface="Calibri"/>
                        <a:ea typeface="Calibri"/>
                        <a:cs typeface="Times New Roman"/>
                      </a:endParaRPr>
                    </a:p>
                  </a:txBody>
                  <a:tcPr marL="68580" marR="68580" marT="0" marB="0"/>
                </a:tc>
                <a:tc>
                  <a:txBody>
                    <a:bodyPr/>
                    <a:lstStyle/>
                    <a:p>
                      <a:pPr>
                        <a:lnSpc>
                          <a:spcPct val="115000"/>
                        </a:lnSpc>
                        <a:spcAft>
                          <a:spcPts val="0"/>
                        </a:spcAft>
                      </a:pPr>
                      <a:r>
                        <a:rPr lang="en-CA" sz="2000" dirty="0">
                          <a:effectLst/>
                        </a:rPr>
                        <a:t>205 online and 46 in classes</a:t>
                      </a:r>
                      <a:endParaRPr lang="en-CA" sz="2000" dirty="0">
                        <a:effectLst/>
                        <a:latin typeface="Calibri"/>
                        <a:ea typeface="Calibri"/>
                        <a:cs typeface="Times New Roman"/>
                      </a:endParaRPr>
                    </a:p>
                  </a:txBody>
                  <a:tcPr marL="68580" marR="68580" marT="0" marB="0"/>
                </a:tc>
              </a:tr>
              <a:tr h="506146">
                <a:tc>
                  <a:txBody>
                    <a:bodyPr/>
                    <a:lstStyle/>
                    <a:p>
                      <a:pPr>
                        <a:lnSpc>
                          <a:spcPct val="115000"/>
                        </a:lnSpc>
                        <a:spcAft>
                          <a:spcPts val="0"/>
                        </a:spcAft>
                      </a:pPr>
                      <a:r>
                        <a:rPr lang="en-CA" sz="2000" dirty="0">
                          <a:effectLst/>
                        </a:rPr>
                        <a:t>DSB 4</a:t>
                      </a:r>
                      <a:endParaRPr lang="en-CA" sz="2000" dirty="0">
                        <a:effectLst/>
                        <a:latin typeface="Calibri"/>
                        <a:ea typeface="Calibri"/>
                        <a:cs typeface="Times New Roman"/>
                      </a:endParaRPr>
                    </a:p>
                  </a:txBody>
                  <a:tcPr marL="68580" marR="68580" marT="0" marB="0"/>
                </a:tc>
                <a:tc>
                  <a:txBody>
                    <a:bodyPr/>
                    <a:lstStyle/>
                    <a:p>
                      <a:pPr>
                        <a:lnSpc>
                          <a:spcPct val="115000"/>
                        </a:lnSpc>
                        <a:spcAft>
                          <a:spcPts val="0"/>
                        </a:spcAft>
                      </a:pPr>
                      <a:r>
                        <a:rPr lang="en-CA" sz="2000">
                          <a:effectLst/>
                        </a:rPr>
                        <a:t>Manager</a:t>
                      </a:r>
                      <a:endParaRPr lang="en-CA" sz="2000">
                        <a:effectLst/>
                        <a:latin typeface="Calibri"/>
                        <a:ea typeface="Calibri"/>
                        <a:cs typeface="Times New Roman"/>
                      </a:endParaRPr>
                    </a:p>
                  </a:txBody>
                  <a:tcPr marL="68580" marR="68580" marT="0" marB="0"/>
                </a:tc>
                <a:tc>
                  <a:txBody>
                    <a:bodyPr/>
                    <a:lstStyle/>
                    <a:p>
                      <a:pPr>
                        <a:lnSpc>
                          <a:spcPct val="115000"/>
                        </a:lnSpc>
                        <a:spcAft>
                          <a:spcPts val="0"/>
                        </a:spcAft>
                      </a:pPr>
                      <a:r>
                        <a:rPr lang="en-CA" sz="2000" dirty="0">
                          <a:effectLst/>
                        </a:rPr>
                        <a:t>50</a:t>
                      </a:r>
                      <a:endParaRPr lang="en-CA" sz="2000" dirty="0">
                        <a:effectLst/>
                        <a:latin typeface="Calibri"/>
                        <a:ea typeface="Calibri"/>
                        <a:cs typeface="Times New Roman"/>
                      </a:endParaRPr>
                    </a:p>
                  </a:txBody>
                  <a:tcPr marL="68580" marR="68580" marT="0" marB="0"/>
                </a:tc>
              </a:tr>
              <a:tr h="506146">
                <a:tc>
                  <a:txBody>
                    <a:bodyPr/>
                    <a:lstStyle/>
                    <a:p>
                      <a:pPr>
                        <a:lnSpc>
                          <a:spcPct val="115000"/>
                        </a:lnSpc>
                        <a:spcAft>
                          <a:spcPts val="0"/>
                        </a:spcAft>
                      </a:pPr>
                      <a:r>
                        <a:rPr lang="en-CA" sz="2000" dirty="0">
                          <a:effectLst/>
                        </a:rPr>
                        <a:t>DSB 5</a:t>
                      </a:r>
                      <a:endParaRPr lang="en-CA" sz="2000" dirty="0">
                        <a:effectLst/>
                        <a:latin typeface="Calibri"/>
                        <a:ea typeface="Calibri"/>
                        <a:cs typeface="Times New Roman"/>
                      </a:endParaRPr>
                    </a:p>
                  </a:txBody>
                  <a:tcPr marL="68580" marR="68580" marT="0" marB="0"/>
                </a:tc>
                <a:tc>
                  <a:txBody>
                    <a:bodyPr/>
                    <a:lstStyle/>
                    <a:p>
                      <a:pPr>
                        <a:lnSpc>
                          <a:spcPct val="115000"/>
                        </a:lnSpc>
                        <a:spcAft>
                          <a:spcPts val="0"/>
                        </a:spcAft>
                      </a:pPr>
                      <a:r>
                        <a:rPr lang="en-CA" sz="2000">
                          <a:effectLst/>
                        </a:rPr>
                        <a:t>Manager</a:t>
                      </a:r>
                      <a:endParaRPr lang="en-CA" sz="2000">
                        <a:effectLst/>
                        <a:latin typeface="Calibri"/>
                        <a:ea typeface="Calibri"/>
                        <a:cs typeface="Times New Roman"/>
                      </a:endParaRPr>
                    </a:p>
                  </a:txBody>
                  <a:tcPr marL="68580" marR="68580" marT="0" marB="0"/>
                </a:tc>
                <a:tc>
                  <a:txBody>
                    <a:bodyPr/>
                    <a:lstStyle/>
                    <a:p>
                      <a:pPr>
                        <a:lnSpc>
                          <a:spcPct val="115000"/>
                        </a:lnSpc>
                        <a:spcAft>
                          <a:spcPts val="0"/>
                        </a:spcAft>
                      </a:pPr>
                      <a:r>
                        <a:rPr lang="en-CA" sz="2000" dirty="0">
                          <a:effectLst/>
                        </a:rPr>
                        <a:t>4 in a specialized program</a:t>
                      </a:r>
                      <a:endParaRPr lang="en-CA" sz="2000" dirty="0">
                        <a:effectLst/>
                        <a:latin typeface="Calibri"/>
                        <a:ea typeface="Calibri"/>
                        <a:cs typeface="Times New Roman"/>
                      </a:endParaRPr>
                    </a:p>
                  </a:txBody>
                  <a:tcPr marL="68580" marR="68580" marT="0" marB="0"/>
                </a:tc>
              </a:tr>
              <a:tr h="506146">
                <a:tc gridSpan="2">
                  <a:txBody>
                    <a:bodyPr/>
                    <a:lstStyle/>
                    <a:p>
                      <a:pPr algn="r">
                        <a:lnSpc>
                          <a:spcPct val="115000"/>
                        </a:lnSpc>
                        <a:spcAft>
                          <a:spcPts val="0"/>
                        </a:spcAft>
                      </a:pPr>
                      <a:r>
                        <a:rPr lang="en-CA" sz="2000" dirty="0">
                          <a:effectLst/>
                        </a:rPr>
                        <a:t>TOTAL</a:t>
                      </a:r>
                      <a:endParaRPr lang="en-CA" sz="2000" dirty="0">
                        <a:effectLst/>
                        <a:latin typeface="Calibri"/>
                        <a:ea typeface="Calibri"/>
                        <a:cs typeface="Times New Roman"/>
                      </a:endParaRPr>
                    </a:p>
                  </a:txBody>
                  <a:tcPr marL="68580" marR="68580" marT="0" marB="0"/>
                </a:tc>
                <a:tc hMerge="1">
                  <a:txBody>
                    <a:bodyPr/>
                    <a:lstStyle/>
                    <a:p>
                      <a:endParaRPr lang="en-CA"/>
                    </a:p>
                  </a:txBody>
                  <a:tcPr/>
                </a:tc>
                <a:tc>
                  <a:txBody>
                    <a:bodyPr/>
                    <a:lstStyle/>
                    <a:p>
                      <a:pPr>
                        <a:lnSpc>
                          <a:spcPct val="115000"/>
                        </a:lnSpc>
                        <a:spcAft>
                          <a:spcPts val="0"/>
                        </a:spcAft>
                      </a:pPr>
                      <a:r>
                        <a:rPr lang="en-CA" sz="2000" b="1" dirty="0">
                          <a:effectLst/>
                        </a:rPr>
                        <a:t>525 </a:t>
                      </a:r>
                      <a:endParaRPr lang="en-CA" sz="2000" b="1" dirty="0" smtClean="0">
                        <a:effectLst/>
                      </a:endParaRPr>
                    </a:p>
                    <a:p>
                      <a:pPr>
                        <a:lnSpc>
                          <a:spcPct val="115000"/>
                        </a:lnSpc>
                        <a:spcAft>
                          <a:spcPts val="0"/>
                        </a:spcAft>
                      </a:pPr>
                      <a:r>
                        <a:rPr lang="en-CA" sz="2000" b="0" dirty="0" smtClean="0">
                          <a:effectLst/>
                        </a:rPr>
                        <a:t>(</a:t>
                      </a:r>
                      <a:r>
                        <a:rPr lang="en-CA" sz="2000" b="0" dirty="0">
                          <a:effectLst/>
                        </a:rPr>
                        <a:t>30% of </a:t>
                      </a:r>
                      <a:r>
                        <a:rPr lang="en-CA" sz="2000" b="0" dirty="0" smtClean="0">
                          <a:effectLst/>
                        </a:rPr>
                        <a:t>proposed </a:t>
                      </a:r>
                      <a:r>
                        <a:rPr lang="en-CA" sz="2000" b="0" dirty="0">
                          <a:effectLst/>
                        </a:rPr>
                        <a:t>sample of 1800)</a:t>
                      </a:r>
                      <a:endParaRPr lang="en-CA" sz="2000" b="0" dirty="0">
                        <a:effectLst/>
                        <a:latin typeface="Calibri"/>
                        <a:ea typeface="Calibri"/>
                        <a:cs typeface="Times New Roman"/>
                      </a:endParaRPr>
                    </a:p>
                  </a:txBody>
                  <a:tcPr marL="68580" marR="68580" marT="0" marB="0"/>
                </a:tc>
              </a:tr>
            </a:tbl>
          </a:graphicData>
        </a:graphic>
      </p:graphicFrame>
      <p:sp>
        <p:nvSpPr>
          <p:cNvPr id="3" name="Title 2"/>
          <p:cNvSpPr>
            <a:spLocks noGrp="1"/>
          </p:cNvSpPr>
          <p:nvPr>
            <p:ph type="title"/>
          </p:nvPr>
        </p:nvSpPr>
        <p:spPr/>
        <p:txBody>
          <a:bodyPr/>
          <a:lstStyle/>
          <a:p>
            <a:r>
              <a:rPr lang="en-CA" dirty="0" smtClean="0"/>
              <a:t>Data collection and analysis</a:t>
            </a:r>
            <a:endParaRPr lang="en-CA" dirty="0"/>
          </a:p>
        </p:txBody>
      </p:sp>
    </p:spTree>
    <p:extLst>
      <p:ext uri="{BB962C8B-B14F-4D97-AF65-F5344CB8AC3E}">
        <p14:creationId xmlns:p14="http://schemas.microsoft.com/office/powerpoint/2010/main" val="33607411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435280" cy="4525963"/>
          </a:xfrm>
        </p:spPr>
        <p:txBody>
          <a:bodyPr/>
          <a:lstStyle/>
          <a:p>
            <a:pPr marL="624078" indent="-514350">
              <a:buFont typeface="+mj-lt"/>
              <a:buAutoNum type="arabicPeriod"/>
            </a:pPr>
            <a:r>
              <a:rPr lang="en-CA" dirty="0" smtClean="0"/>
              <a:t>LG </a:t>
            </a:r>
            <a:r>
              <a:rPr lang="en-CA" dirty="0"/>
              <a:t>project process and </a:t>
            </a:r>
            <a:r>
              <a:rPr lang="en-CA" dirty="0" smtClean="0"/>
              <a:t>participation</a:t>
            </a:r>
          </a:p>
          <a:p>
            <a:pPr marL="880110" lvl="1" indent="-514350"/>
            <a:r>
              <a:rPr lang="en-CA" dirty="0" smtClean="0"/>
              <a:t>How did you get involved? What is the process you set up? Who do you talk to at the ministry?</a:t>
            </a:r>
            <a:endParaRPr lang="en-CA" dirty="0"/>
          </a:p>
          <a:p>
            <a:pPr marL="624078" indent="-514350">
              <a:buFont typeface="+mj-lt"/>
              <a:buAutoNum type="arabicPeriod"/>
            </a:pPr>
            <a:r>
              <a:rPr lang="en-CA" dirty="0" smtClean="0"/>
              <a:t>Learner </a:t>
            </a:r>
            <a:r>
              <a:rPr lang="en-CA" dirty="0"/>
              <a:t>and instructor </a:t>
            </a:r>
            <a:r>
              <a:rPr lang="en-CA" dirty="0" smtClean="0"/>
              <a:t>responses</a:t>
            </a:r>
          </a:p>
          <a:p>
            <a:pPr marL="880110" lvl="1" indent="-514350"/>
            <a:r>
              <a:rPr lang="en-CA" dirty="0" smtClean="0"/>
              <a:t>What do your learners say about their experiences taking the test? What have you noticed happening? What are your instructors telling you?</a:t>
            </a:r>
            <a:endParaRPr lang="en-CA" dirty="0"/>
          </a:p>
          <a:p>
            <a:pPr marL="624078" indent="-514350">
              <a:buFont typeface="+mj-lt"/>
              <a:buAutoNum type="arabicPeriod"/>
            </a:pPr>
            <a:r>
              <a:rPr lang="en-CA" dirty="0" smtClean="0"/>
              <a:t>Alignments </a:t>
            </a:r>
            <a:r>
              <a:rPr lang="en-CA" dirty="0"/>
              <a:t>with the OALCF, </a:t>
            </a:r>
            <a:r>
              <a:rPr lang="en-CA" dirty="0" smtClean="0"/>
              <a:t>and/or PLAR/GED or personal and job goals</a:t>
            </a:r>
          </a:p>
          <a:p>
            <a:pPr marL="880110" lvl="1" indent="-514350"/>
            <a:r>
              <a:rPr lang="en-CA" dirty="0" smtClean="0"/>
              <a:t>What do the results tell you?</a:t>
            </a:r>
            <a:endParaRPr lang="en-CA" dirty="0"/>
          </a:p>
          <a:p>
            <a:endParaRPr lang="en-CA" dirty="0"/>
          </a:p>
        </p:txBody>
      </p:sp>
      <p:sp>
        <p:nvSpPr>
          <p:cNvPr id="3" name="Title 2"/>
          <p:cNvSpPr>
            <a:spLocks noGrp="1"/>
          </p:cNvSpPr>
          <p:nvPr>
            <p:ph type="title"/>
          </p:nvPr>
        </p:nvSpPr>
        <p:spPr/>
        <p:txBody>
          <a:bodyPr/>
          <a:lstStyle/>
          <a:p>
            <a:r>
              <a:rPr lang="en-CA" dirty="0" smtClean="0"/>
              <a:t>Purpose and questions/topics</a:t>
            </a:r>
            <a:endParaRPr lang="en-CA" dirty="0"/>
          </a:p>
        </p:txBody>
      </p:sp>
    </p:spTree>
    <p:extLst>
      <p:ext uri="{BB962C8B-B14F-4D97-AF65-F5344CB8AC3E}">
        <p14:creationId xmlns:p14="http://schemas.microsoft.com/office/powerpoint/2010/main" val="33000777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624078" lvl="0" indent="-514350">
              <a:buFont typeface="+mj-lt"/>
              <a:buAutoNum type="arabicPeriod"/>
            </a:pPr>
            <a:r>
              <a:rPr lang="en-CA" dirty="0" smtClean="0"/>
              <a:t>Test-taking experiences</a:t>
            </a:r>
          </a:p>
          <a:p>
            <a:pPr marL="624078" lvl="0" indent="-514350">
              <a:buFont typeface="+mj-lt"/>
              <a:buAutoNum type="arabicPeriod"/>
            </a:pPr>
            <a:endParaRPr lang="en-CA" dirty="0" smtClean="0"/>
          </a:p>
          <a:p>
            <a:pPr marL="594360" indent="-457200">
              <a:buFont typeface="+mj-lt"/>
              <a:buAutoNum type="arabicPeriod"/>
            </a:pPr>
            <a:r>
              <a:rPr lang="en-CA" dirty="0" smtClean="0"/>
              <a:t>System misalignments</a:t>
            </a:r>
          </a:p>
          <a:p>
            <a:pPr marL="594360" indent="-457200">
              <a:buFont typeface="+mj-lt"/>
              <a:buAutoNum type="arabicPeriod"/>
            </a:pPr>
            <a:endParaRPr lang="en-CA" dirty="0" smtClean="0"/>
          </a:p>
          <a:p>
            <a:pPr marL="594360" indent="-457200">
              <a:buFont typeface="+mj-lt"/>
              <a:buAutoNum type="arabicPeriod"/>
            </a:pPr>
            <a:r>
              <a:rPr lang="en-CA" dirty="0" smtClean="0"/>
              <a:t>Administration challenges</a:t>
            </a:r>
          </a:p>
          <a:p>
            <a:pPr marL="594360" indent="-457200">
              <a:buFont typeface="+mj-lt"/>
              <a:buAutoNum type="arabicPeriod"/>
            </a:pPr>
            <a:endParaRPr lang="en-CA" dirty="0" smtClean="0"/>
          </a:p>
          <a:p>
            <a:pPr marL="594360" indent="-457200">
              <a:buFont typeface="+mj-lt"/>
              <a:buAutoNum type="arabicPeriod"/>
            </a:pPr>
            <a:r>
              <a:rPr lang="en-CA" dirty="0" smtClean="0"/>
              <a:t>Test design issues</a:t>
            </a:r>
          </a:p>
          <a:p>
            <a:pPr marL="137160" indent="0">
              <a:buNone/>
            </a:pPr>
            <a:endParaRPr lang="en-CA" dirty="0" smtClean="0"/>
          </a:p>
        </p:txBody>
      </p:sp>
      <p:sp>
        <p:nvSpPr>
          <p:cNvPr id="3" name="Title 2"/>
          <p:cNvSpPr>
            <a:spLocks noGrp="1"/>
          </p:cNvSpPr>
          <p:nvPr>
            <p:ph type="title"/>
          </p:nvPr>
        </p:nvSpPr>
        <p:spPr/>
        <p:txBody>
          <a:bodyPr/>
          <a:lstStyle/>
          <a:p>
            <a:r>
              <a:rPr lang="en-CA" dirty="0" smtClean="0"/>
              <a:t>Main findings</a:t>
            </a:r>
            <a:endParaRPr lang="en-CA" dirty="0"/>
          </a:p>
        </p:txBody>
      </p:sp>
    </p:spTree>
    <p:extLst>
      <p:ext uri="{BB962C8B-B14F-4D97-AF65-F5344CB8AC3E}">
        <p14:creationId xmlns:p14="http://schemas.microsoft.com/office/powerpoint/2010/main" val="28196355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365760" lvl="1" indent="0">
              <a:buNone/>
            </a:pPr>
            <a:r>
              <a:rPr lang="en-CA" i="1" dirty="0" smtClean="0"/>
              <a:t>“</a:t>
            </a:r>
            <a:r>
              <a:rPr lang="en-CA" i="1" dirty="0" smtClean="0">
                <a:latin typeface="Bookman Old Style" panose="02050604050505020204" pitchFamily="18" charset="0"/>
              </a:rPr>
              <a:t>Learners </a:t>
            </a:r>
            <a:r>
              <a:rPr lang="en-CA" i="1" dirty="0">
                <a:latin typeface="Bookman Old Style" panose="02050604050505020204" pitchFamily="18" charset="0"/>
              </a:rPr>
              <a:t>are feeling </a:t>
            </a:r>
            <a:r>
              <a:rPr lang="en-CA" i="1" dirty="0" smtClean="0">
                <a:latin typeface="Bookman Old Style" panose="02050604050505020204" pitchFamily="18" charset="0"/>
              </a:rPr>
              <a:t>overwhelmed.”</a:t>
            </a:r>
          </a:p>
          <a:p>
            <a:pPr marL="365760" lvl="1" indent="0">
              <a:buNone/>
            </a:pPr>
            <a:endParaRPr lang="en-CA" i="1" dirty="0" smtClean="0"/>
          </a:p>
          <a:p>
            <a:pPr marL="365760" lvl="1" indent="0">
              <a:buNone/>
            </a:pPr>
            <a:r>
              <a:rPr lang="en-CA" i="1" dirty="0">
                <a:latin typeface="Bookman Old Style" panose="02050604050505020204" pitchFamily="18" charset="0"/>
              </a:rPr>
              <a:t>When students are initially asked to </a:t>
            </a:r>
            <a:r>
              <a:rPr lang="en-CA" i="1" dirty="0" smtClean="0">
                <a:latin typeface="Bookman Old Style" panose="02050604050505020204" pitchFamily="18" charset="0"/>
              </a:rPr>
              <a:t>participate “they </a:t>
            </a:r>
            <a:r>
              <a:rPr lang="en-CA" i="1" dirty="0">
                <a:latin typeface="Bookman Old Style" panose="02050604050505020204" pitchFamily="18" charset="0"/>
              </a:rPr>
              <a:t>are eager.” Then they become “despondent and </a:t>
            </a:r>
            <a:r>
              <a:rPr lang="en-CA" i="1" dirty="0" smtClean="0">
                <a:latin typeface="Bookman Old Style" panose="02050604050505020204" pitchFamily="18" charset="0"/>
              </a:rPr>
              <a:t>restless.”</a:t>
            </a:r>
          </a:p>
          <a:p>
            <a:pPr marL="365760" lvl="1" indent="0">
              <a:buNone/>
            </a:pPr>
            <a:endParaRPr lang="en-CA" i="1" dirty="0">
              <a:latin typeface="Bookman Old Style" panose="02050604050505020204" pitchFamily="18" charset="0"/>
            </a:endParaRPr>
          </a:p>
          <a:p>
            <a:pPr marL="365760" lvl="1" indent="0">
              <a:buNone/>
            </a:pPr>
            <a:r>
              <a:rPr lang="en-CA" i="1" dirty="0" smtClean="0">
                <a:latin typeface="Bookman Old Style" panose="02050604050505020204" pitchFamily="18" charset="0"/>
              </a:rPr>
              <a:t>“Learners </a:t>
            </a:r>
            <a:r>
              <a:rPr lang="en-CA" i="1" dirty="0">
                <a:latin typeface="Bookman Old Style" panose="02050604050505020204" pitchFamily="18" charset="0"/>
              </a:rPr>
              <a:t>lose their motivation to upgrade. In some cases, learners have lost interest in upgrading due to the time consuming process of the ESEE assessment and exit the </a:t>
            </a:r>
            <a:r>
              <a:rPr lang="en-CA" i="1" dirty="0" smtClean="0">
                <a:latin typeface="Bookman Old Style" panose="02050604050505020204" pitchFamily="18" charset="0"/>
              </a:rPr>
              <a:t>program.”</a:t>
            </a:r>
          </a:p>
          <a:p>
            <a:pPr lvl="1"/>
            <a:endParaRPr lang="en-CA" dirty="0"/>
          </a:p>
        </p:txBody>
      </p:sp>
      <p:sp>
        <p:nvSpPr>
          <p:cNvPr id="3" name="Title 2"/>
          <p:cNvSpPr>
            <a:spLocks noGrp="1"/>
          </p:cNvSpPr>
          <p:nvPr>
            <p:ph type="title"/>
          </p:nvPr>
        </p:nvSpPr>
        <p:spPr/>
        <p:txBody>
          <a:bodyPr/>
          <a:lstStyle/>
          <a:p>
            <a:r>
              <a:rPr lang="en-CA" dirty="0" smtClean="0"/>
              <a:t>Test-taking experiences</a:t>
            </a:r>
            <a:endParaRPr lang="en-CA" dirty="0"/>
          </a:p>
        </p:txBody>
      </p:sp>
    </p:spTree>
    <p:extLst>
      <p:ext uri="{BB962C8B-B14F-4D97-AF65-F5344CB8AC3E}">
        <p14:creationId xmlns:p14="http://schemas.microsoft.com/office/powerpoint/2010/main" val="24897359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365760" lvl="1" indent="0">
              <a:buNone/>
            </a:pPr>
            <a:r>
              <a:rPr lang="en-CA" i="1" dirty="0" smtClean="0">
                <a:latin typeface="Bookman Old Style" panose="02050604050505020204" pitchFamily="18" charset="0"/>
              </a:rPr>
              <a:t>“The first time we did the ESEE we had people in tears.” </a:t>
            </a:r>
          </a:p>
          <a:p>
            <a:endParaRPr lang="en-CA" i="1" dirty="0" smtClean="0">
              <a:latin typeface="Bookman Old Style" panose="02050604050505020204" pitchFamily="18" charset="0"/>
            </a:endParaRPr>
          </a:p>
          <a:p>
            <a:endParaRPr lang="en-CA" i="1" dirty="0">
              <a:latin typeface="Bookman Old Style" panose="02050604050505020204" pitchFamily="18" charset="0"/>
            </a:endParaRPr>
          </a:p>
        </p:txBody>
      </p:sp>
      <p:sp>
        <p:nvSpPr>
          <p:cNvPr id="3" name="Title 2"/>
          <p:cNvSpPr>
            <a:spLocks noGrp="1"/>
          </p:cNvSpPr>
          <p:nvPr>
            <p:ph type="title"/>
          </p:nvPr>
        </p:nvSpPr>
        <p:spPr/>
        <p:txBody>
          <a:bodyPr/>
          <a:lstStyle/>
          <a:p>
            <a:r>
              <a:rPr lang="en-CA" dirty="0" smtClean="0"/>
              <a:t>Test-taking experiences</a:t>
            </a:r>
            <a:endParaRPr lang="en-CA" dirty="0"/>
          </a:p>
        </p:txBody>
      </p:sp>
      <p:pic>
        <p:nvPicPr>
          <p:cNvPr id="1026"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4521" y="2564904"/>
            <a:ext cx="6437801" cy="3240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627846" y="5889884"/>
            <a:ext cx="2114476" cy="369332"/>
          </a:xfrm>
          <a:prstGeom prst="rect">
            <a:avLst/>
          </a:prstGeom>
          <a:noFill/>
        </p:spPr>
        <p:txBody>
          <a:bodyPr wrap="square" rtlCol="0">
            <a:spAutoFit/>
          </a:bodyPr>
          <a:lstStyle/>
          <a:p>
            <a:pPr algn="r"/>
            <a:r>
              <a:rPr lang="en-CA" dirty="0"/>
              <a:t>LA Johnson/NPR</a:t>
            </a:r>
          </a:p>
        </p:txBody>
      </p:sp>
    </p:spTree>
    <p:extLst>
      <p:ext uri="{BB962C8B-B14F-4D97-AF65-F5344CB8AC3E}">
        <p14:creationId xmlns:p14="http://schemas.microsoft.com/office/powerpoint/2010/main" val="14638082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12776"/>
            <a:ext cx="8229600" cy="4525963"/>
          </a:xfrm>
        </p:spPr>
        <p:txBody>
          <a:bodyPr/>
          <a:lstStyle/>
          <a:p>
            <a:r>
              <a:rPr lang="en-CA" dirty="0" smtClean="0"/>
              <a:t>Learners may not have technical skills particularly in a test situation</a:t>
            </a:r>
          </a:p>
          <a:p>
            <a:pPr marL="365760" lvl="1" indent="0">
              <a:buNone/>
            </a:pPr>
            <a:r>
              <a:rPr lang="en-CA" i="1" dirty="0" smtClean="0">
                <a:latin typeface="Bookman Old Style" panose="02050604050505020204" pitchFamily="18" charset="0"/>
              </a:rPr>
              <a:t>“We </a:t>
            </a:r>
            <a:r>
              <a:rPr lang="en-CA" i="1" dirty="0">
                <a:latin typeface="Bookman Old Style" panose="02050604050505020204" pitchFamily="18" charset="0"/>
              </a:rPr>
              <a:t>have </a:t>
            </a:r>
            <a:r>
              <a:rPr lang="en-CA" i="1" dirty="0" smtClean="0">
                <a:latin typeface="Bookman Old Style" panose="02050604050505020204" pitchFamily="18" charset="0"/>
              </a:rPr>
              <a:t>to teach </a:t>
            </a:r>
            <a:r>
              <a:rPr lang="en-CA" i="1" dirty="0">
                <a:latin typeface="Bookman Old Style" panose="02050604050505020204" pitchFamily="18" charset="0"/>
              </a:rPr>
              <a:t>the students how to do the online </a:t>
            </a:r>
            <a:r>
              <a:rPr lang="en-CA" i="1" dirty="0" smtClean="0">
                <a:latin typeface="Bookman Old Style" panose="02050604050505020204" pitchFamily="18" charset="0"/>
              </a:rPr>
              <a:t>  test first. So </a:t>
            </a:r>
            <a:r>
              <a:rPr lang="en-CA" i="1" dirty="0">
                <a:latin typeface="Bookman Old Style" panose="02050604050505020204" pitchFamily="18" charset="0"/>
              </a:rPr>
              <a:t>how is this a good baseline measure?” </a:t>
            </a:r>
            <a:endParaRPr lang="en-CA" i="1" dirty="0" smtClean="0">
              <a:latin typeface="Bookman Old Style" panose="02050604050505020204" pitchFamily="18" charset="0"/>
            </a:endParaRPr>
          </a:p>
          <a:p>
            <a:pPr lvl="1"/>
            <a:endParaRPr lang="en-CA" dirty="0">
              <a:latin typeface="Bookman Old Style" panose="02050604050505020204" pitchFamily="18" charset="0"/>
            </a:endParaRPr>
          </a:p>
          <a:p>
            <a:r>
              <a:rPr lang="en-CA" dirty="0" smtClean="0"/>
              <a:t>Technical issues with the test itself</a:t>
            </a:r>
          </a:p>
          <a:p>
            <a:pPr marL="109728" indent="0">
              <a:buNone/>
            </a:pPr>
            <a:endParaRPr lang="en-CA" dirty="0" smtClean="0"/>
          </a:p>
          <a:p>
            <a:r>
              <a:rPr lang="en-CA" dirty="0" smtClean="0"/>
              <a:t>Final score is reported before the learner completes which adds to learners’ frustration</a:t>
            </a:r>
            <a:endParaRPr lang="en-CA" dirty="0"/>
          </a:p>
        </p:txBody>
      </p:sp>
      <p:sp>
        <p:nvSpPr>
          <p:cNvPr id="3" name="Title 2"/>
          <p:cNvSpPr>
            <a:spLocks noGrp="1"/>
          </p:cNvSpPr>
          <p:nvPr>
            <p:ph type="title"/>
          </p:nvPr>
        </p:nvSpPr>
        <p:spPr/>
        <p:txBody>
          <a:bodyPr/>
          <a:lstStyle/>
          <a:p>
            <a:r>
              <a:rPr lang="en-CA" dirty="0"/>
              <a:t>Test-taking experiences</a:t>
            </a:r>
          </a:p>
        </p:txBody>
      </p:sp>
    </p:spTree>
    <p:extLst>
      <p:ext uri="{BB962C8B-B14F-4D97-AF65-F5344CB8AC3E}">
        <p14:creationId xmlns:p14="http://schemas.microsoft.com/office/powerpoint/2010/main" val="41009819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CA" dirty="0" smtClean="0"/>
              <a:t>Results have no relevance to transition goals and day-to-day program  learning</a:t>
            </a:r>
          </a:p>
          <a:p>
            <a:pPr marL="365760" lvl="1" indent="0">
              <a:buNone/>
            </a:pPr>
            <a:r>
              <a:rPr lang="en-CA" i="1" dirty="0" smtClean="0"/>
              <a:t>“</a:t>
            </a:r>
            <a:r>
              <a:rPr lang="en-CA" i="1" dirty="0">
                <a:latin typeface="Bookman Old Style" panose="02050604050505020204" pitchFamily="18" charset="0"/>
              </a:rPr>
              <a:t>We’re not doing anything with the </a:t>
            </a:r>
            <a:r>
              <a:rPr lang="en-CA" i="1" dirty="0" smtClean="0">
                <a:latin typeface="Bookman Old Style" panose="02050604050505020204" pitchFamily="18" charset="0"/>
              </a:rPr>
              <a:t>results. Why </a:t>
            </a:r>
            <a:r>
              <a:rPr lang="en-CA" i="1" dirty="0">
                <a:latin typeface="Bookman Old Style" panose="02050604050505020204" pitchFamily="18" charset="0"/>
              </a:rPr>
              <a:t>should they even try?” </a:t>
            </a:r>
            <a:endParaRPr lang="en-CA" i="1" dirty="0" smtClean="0">
              <a:latin typeface="Bookman Old Style" panose="02050604050505020204" pitchFamily="18" charset="0"/>
            </a:endParaRPr>
          </a:p>
          <a:p>
            <a:pPr marL="393192" lvl="1" indent="0">
              <a:buNone/>
            </a:pPr>
            <a:endParaRPr lang="en-CA" dirty="0" smtClean="0"/>
          </a:p>
          <a:p>
            <a:r>
              <a:rPr lang="en-CA" dirty="0" smtClean="0"/>
              <a:t>But viewed as a more “official’ test from the ministry</a:t>
            </a:r>
          </a:p>
          <a:p>
            <a:pPr marL="109728" indent="0">
              <a:buNone/>
            </a:pPr>
            <a:endParaRPr lang="en-CA" dirty="0" smtClean="0"/>
          </a:p>
          <a:p>
            <a:r>
              <a:rPr lang="en-CA" dirty="0" smtClean="0"/>
              <a:t>No flexibility or choice, unlike Milestones and CTs</a:t>
            </a:r>
            <a:endParaRPr lang="en-CA" dirty="0"/>
          </a:p>
        </p:txBody>
      </p:sp>
      <p:sp>
        <p:nvSpPr>
          <p:cNvPr id="3" name="Title 2"/>
          <p:cNvSpPr>
            <a:spLocks noGrp="1"/>
          </p:cNvSpPr>
          <p:nvPr>
            <p:ph type="title"/>
          </p:nvPr>
        </p:nvSpPr>
        <p:spPr/>
        <p:txBody>
          <a:bodyPr/>
          <a:lstStyle/>
          <a:p>
            <a:r>
              <a:rPr lang="en-CA" dirty="0"/>
              <a:t>Test-taking experiences</a:t>
            </a:r>
          </a:p>
        </p:txBody>
      </p:sp>
    </p:spTree>
    <p:extLst>
      <p:ext uri="{BB962C8B-B14F-4D97-AF65-F5344CB8AC3E}">
        <p14:creationId xmlns:p14="http://schemas.microsoft.com/office/powerpoint/2010/main" val="25040803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a:t>Test-taking experiences</a:t>
            </a:r>
          </a:p>
        </p:txBody>
      </p:sp>
      <p:sp>
        <p:nvSpPr>
          <p:cNvPr id="4" name="Content Placeholder 3"/>
          <p:cNvSpPr>
            <a:spLocks noGrp="1"/>
          </p:cNvSpPr>
          <p:nvPr>
            <p:ph idx="1"/>
          </p:nvPr>
        </p:nvSpPr>
        <p:spPr/>
        <p:txBody>
          <a:bodyPr/>
          <a:lstStyle/>
          <a:p>
            <a:endParaRPr lang="en-CA" dirty="0"/>
          </a:p>
          <a:p>
            <a:endParaRPr lang="en-CA" dirty="0" smtClean="0"/>
          </a:p>
          <a:p>
            <a:endParaRPr lang="en-CA" dirty="0"/>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484783"/>
            <a:ext cx="8064896" cy="1597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467544" y="3356993"/>
            <a:ext cx="8086352" cy="2585323"/>
          </a:xfrm>
          <a:prstGeom prst="rect">
            <a:avLst/>
          </a:prstGeom>
        </p:spPr>
        <p:txBody>
          <a:bodyPr wrap="square">
            <a:spAutoFit/>
          </a:bodyPr>
          <a:lstStyle/>
          <a:p>
            <a:r>
              <a:rPr lang="en-CA" i="1" dirty="0" smtClean="0">
                <a:latin typeface="Bookman Old Style" panose="02050604050505020204" pitchFamily="18" charset="0"/>
              </a:rPr>
              <a:t>“The </a:t>
            </a:r>
            <a:r>
              <a:rPr lang="en-CA" i="1" dirty="0">
                <a:latin typeface="Bookman Old Style" panose="02050604050505020204" pitchFamily="18" charset="0"/>
              </a:rPr>
              <a:t>assessment demoralizes the learner. Many felt unintelligent after taking the assessment due to the scoring framework. A pronounced number of the learners felt the score reflected a ‘fail’ result.  No matter how I explained the scoring process, learners were adamant that the ‘number’ presented at the end of the assessments indicated they had failed – no matter the number, even some high scores. Many learners are already coming into the class with low self-esteem and difficulty staying on task – this assessment amplifies these feelings for the </a:t>
            </a:r>
            <a:r>
              <a:rPr lang="en-CA" i="1" dirty="0" smtClean="0">
                <a:latin typeface="Bookman Old Style" panose="02050604050505020204" pitchFamily="18" charset="0"/>
              </a:rPr>
              <a:t>learner.” </a:t>
            </a:r>
            <a:endParaRPr lang="en-CA" i="1" dirty="0">
              <a:latin typeface="Bookman Old Style" panose="02050604050505020204" pitchFamily="18" charset="0"/>
            </a:endParaRPr>
          </a:p>
        </p:txBody>
      </p:sp>
    </p:spTree>
    <p:extLst>
      <p:ext uri="{BB962C8B-B14F-4D97-AF65-F5344CB8AC3E}">
        <p14:creationId xmlns:p14="http://schemas.microsoft.com/office/powerpoint/2010/main" val="26494874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buNone/>
            </a:pPr>
            <a:r>
              <a:rPr lang="en-CA" dirty="0" smtClean="0"/>
              <a:t>Managers and instructors discover that the ESEE score is</a:t>
            </a:r>
          </a:p>
          <a:p>
            <a:r>
              <a:rPr lang="en-CA" dirty="0" smtClean="0"/>
              <a:t>Not connected to OALCF and Milestone results</a:t>
            </a:r>
          </a:p>
          <a:p>
            <a:r>
              <a:rPr lang="en-CA" dirty="0" smtClean="0"/>
              <a:t>Not connected to the GED</a:t>
            </a:r>
          </a:p>
          <a:p>
            <a:r>
              <a:rPr lang="en-CA" dirty="0" smtClean="0"/>
              <a:t>Not connected to the Ontario secondary school curriculum</a:t>
            </a:r>
          </a:p>
          <a:p>
            <a:pPr marL="109728" indent="0">
              <a:buNone/>
            </a:pPr>
            <a:endParaRPr lang="en-CA" dirty="0"/>
          </a:p>
          <a:p>
            <a:pPr marL="109728" indent="0">
              <a:buNone/>
            </a:pPr>
            <a:r>
              <a:rPr lang="en-CA" dirty="0" smtClean="0"/>
              <a:t>May not even be connected to international literacy testing results</a:t>
            </a:r>
          </a:p>
          <a:p>
            <a:endParaRPr lang="en-CA" dirty="0" smtClean="0"/>
          </a:p>
          <a:p>
            <a:endParaRPr lang="en-CA" dirty="0" smtClean="0"/>
          </a:p>
          <a:p>
            <a:endParaRPr lang="en-CA" dirty="0"/>
          </a:p>
        </p:txBody>
      </p:sp>
      <p:sp>
        <p:nvSpPr>
          <p:cNvPr id="3" name="Title 2"/>
          <p:cNvSpPr>
            <a:spLocks noGrp="1"/>
          </p:cNvSpPr>
          <p:nvPr>
            <p:ph type="title"/>
          </p:nvPr>
        </p:nvSpPr>
        <p:spPr/>
        <p:txBody>
          <a:bodyPr/>
          <a:lstStyle/>
          <a:p>
            <a:r>
              <a:rPr lang="en-CA" dirty="0" smtClean="0"/>
              <a:t>System misalignments</a:t>
            </a:r>
            <a:endParaRPr lang="en-CA" dirty="0"/>
          </a:p>
        </p:txBody>
      </p:sp>
    </p:spTree>
    <p:extLst>
      <p:ext uri="{BB962C8B-B14F-4D97-AF65-F5344CB8AC3E}">
        <p14:creationId xmlns:p14="http://schemas.microsoft.com/office/powerpoint/2010/main" val="27644861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67333"/>
            <a:ext cx="8229600" cy="4525963"/>
          </a:xfrm>
        </p:spPr>
        <p:txBody>
          <a:bodyPr>
            <a:normAutofit lnSpcReduction="10000"/>
          </a:bodyPr>
          <a:lstStyle/>
          <a:p>
            <a:pPr marL="109728" indent="0">
              <a:buNone/>
            </a:pPr>
            <a:r>
              <a:rPr lang="en-CA" dirty="0" smtClean="0"/>
              <a:t>ESEE has </a:t>
            </a:r>
            <a:r>
              <a:rPr lang="en-CA" dirty="0"/>
              <a:t>t</a:t>
            </a:r>
            <a:r>
              <a:rPr lang="en-CA" dirty="0" smtClean="0"/>
              <a:t>hree sections:</a:t>
            </a:r>
          </a:p>
          <a:p>
            <a:pPr marL="624078" indent="-514350">
              <a:buFont typeface="+mj-lt"/>
              <a:buAutoNum type="arabicPeriod"/>
            </a:pPr>
            <a:r>
              <a:rPr lang="en-CA" dirty="0" smtClean="0"/>
              <a:t>Reading </a:t>
            </a:r>
          </a:p>
          <a:p>
            <a:pPr marL="624078" indent="-514350">
              <a:buFont typeface="+mj-lt"/>
              <a:buAutoNum type="arabicPeriod"/>
            </a:pPr>
            <a:r>
              <a:rPr lang="en-CA" dirty="0" smtClean="0"/>
              <a:t>Document Use</a:t>
            </a:r>
          </a:p>
          <a:p>
            <a:pPr marL="624078" indent="-514350">
              <a:buFont typeface="+mj-lt"/>
              <a:buAutoNum type="arabicPeriod"/>
            </a:pPr>
            <a:r>
              <a:rPr lang="en-CA" dirty="0" smtClean="0"/>
              <a:t>Numeracy</a:t>
            </a:r>
            <a:endParaRPr lang="en-CA" dirty="0"/>
          </a:p>
          <a:p>
            <a:r>
              <a:rPr lang="en-CA" dirty="0" smtClean="0"/>
              <a:t>Learners resent having to take the reading and document use tests, which may take 2-4 hours when they are in a program to brush up on math</a:t>
            </a:r>
          </a:p>
          <a:p>
            <a:pPr marL="393192" lvl="1" indent="0">
              <a:buNone/>
            </a:pPr>
            <a:r>
              <a:rPr lang="en-CA" i="1" dirty="0">
                <a:latin typeface="Bookman Old Style" panose="02050604050505020204" pitchFamily="18" charset="0"/>
              </a:rPr>
              <a:t>“Learners really don’t care about the OALCF. They want to learn to cross multiply a fraction to get into Grade 10.”</a:t>
            </a:r>
          </a:p>
        </p:txBody>
      </p:sp>
      <p:sp>
        <p:nvSpPr>
          <p:cNvPr id="3" name="Title 2"/>
          <p:cNvSpPr>
            <a:spLocks noGrp="1"/>
          </p:cNvSpPr>
          <p:nvPr>
            <p:ph type="title"/>
          </p:nvPr>
        </p:nvSpPr>
        <p:spPr/>
        <p:txBody>
          <a:bodyPr/>
          <a:lstStyle/>
          <a:p>
            <a:r>
              <a:rPr lang="en-CA" dirty="0" smtClean="0"/>
              <a:t>System misalignments</a:t>
            </a:r>
            <a:endParaRPr lang="en-CA" dirty="0"/>
          </a:p>
        </p:txBody>
      </p:sp>
    </p:spTree>
    <p:extLst>
      <p:ext uri="{BB962C8B-B14F-4D97-AF65-F5344CB8AC3E}">
        <p14:creationId xmlns:p14="http://schemas.microsoft.com/office/powerpoint/2010/main" val="19565366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CA" dirty="0" smtClean="0"/>
              <a:t>Learners are reluctant to do the post test because of the time, difficulty and irrelevance</a:t>
            </a:r>
          </a:p>
          <a:p>
            <a:pPr marL="393192" lvl="1" indent="0">
              <a:buNone/>
            </a:pPr>
            <a:r>
              <a:rPr lang="en-CA" i="1" dirty="0"/>
              <a:t>“</a:t>
            </a:r>
            <a:r>
              <a:rPr lang="en-CA" i="1" dirty="0">
                <a:latin typeface="Bookman Old Style" panose="02050604050505020204" pitchFamily="18" charset="0"/>
              </a:rPr>
              <a:t>They just answered anything to get it </a:t>
            </a:r>
            <a:r>
              <a:rPr lang="en-CA" i="1" dirty="0" smtClean="0">
                <a:latin typeface="Bookman Old Style" panose="02050604050505020204" pitchFamily="18" charset="0"/>
              </a:rPr>
              <a:t>done.” </a:t>
            </a:r>
            <a:endParaRPr lang="en-CA" i="1" dirty="0">
              <a:latin typeface="Bookman Old Style" panose="02050604050505020204" pitchFamily="18" charset="0"/>
            </a:endParaRPr>
          </a:p>
          <a:p>
            <a:endParaRPr lang="en-CA" dirty="0" smtClean="0"/>
          </a:p>
          <a:p>
            <a:r>
              <a:rPr lang="en-CA" dirty="0" smtClean="0"/>
              <a:t>Learners don’t see a connection between the ESEE and what they are doing in the program.</a:t>
            </a:r>
          </a:p>
          <a:p>
            <a:pPr marL="393192" lvl="1" indent="0">
              <a:buNone/>
            </a:pPr>
            <a:r>
              <a:rPr lang="en-CA" i="1" dirty="0" smtClean="0">
                <a:latin typeface="Bookman Old Style" panose="02050604050505020204" pitchFamily="18" charset="0"/>
              </a:rPr>
              <a:t>“We </a:t>
            </a:r>
            <a:r>
              <a:rPr lang="en-CA" i="1" dirty="0">
                <a:latin typeface="Bookman Old Style" panose="02050604050505020204" pitchFamily="18" charset="0"/>
              </a:rPr>
              <a:t>prepare them for credit but LG shows no score difference. It’s counter-intuitive to what we are doing. It’s not related to credit learning whatsoever</a:t>
            </a:r>
            <a:r>
              <a:rPr lang="en-CA" dirty="0" smtClean="0">
                <a:latin typeface="Bookman Old Style" panose="02050604050505020204" pitchFamily="18" charset="0"/>
              </a:rPr>
              <a:t>.”</a:t>
            </a:r>
          </a:p>
        </p:txBody>
      </p:sp>
      <p:sp>
        <p:nvSpPr>
          <p:cNvPr id="3" name="Title 2"/>
          <p:cNvSpPr>
            <a:spLocks noGrp="1"/>
          </p:cNvSpPr>
          <p:nvPr>
            <p:ph type="title"/>
          </p:nvPr>
        </p:nvSpPr>
        <p:spPr/>
        <p:txBody>
          <a:bodyPr/>
          <a:lstStyle/>
          <a:p>
            <a:r>
              <a:rPr lang="en-CA" dirty="0" smtClean="0"/>
              <a:t>System misalignments</a:t>
            </a:r>
            <a:endParaRPr lang="en-CA" dirty="0"/>
          </a:p>
        </p:txBody>
      </p:sp>
    </p:spTree>
    <p:extLst>
      <p:ext uri="{BB962C8B-B14F-4D97-AF65-F5344CB8AC3E}">
        <p14:creationId xmlns:p14="http://schemas.microsoft.com/office/powerpoint/2010/main" val="1082984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CA" dirty="0"/>
          </a:p>
          <a:p>
            <a:r>
              <a:rPr lang="en-CA" dirty="0"/>
              <a:t>The test results and the emphasis on testing something that is irrelevant to learners and programs sends the signal that what programs actually </a:t>
            </a:r>
            <a:r>
              <a:rPr lang="en-CA" dirty="0" smtClean="0"/>
              <a:t>do </a:t>
            </a:r>
            <a:r>
              <a:rPr lang="en-CA" dirty="0"/>
              <a:t>isn’t valued. </a:t>
            </a:r>
            <a:endParaRPr lang="en-CA" dirty="0" smtClean="0"/>
          </a:p>
          <a:p>
            <a:pPr marL="393192" lvl="1" indent="0">
              <a:buNone/>
            </a:pPr>
            <a:r>
              <a:rPr lang="en-CA" i="1" dirty="0" smtClean="0">
                <a:latin typeface="Bookman Old Style" panose="02050604050505020204" pitchFamily="18" charset="0"/>
              </a:rPr>
              <a:t>“</a:t>
            </a:r>
            <a:r>
              <a:rPr lang="en-CA" i="1" dirty="0">
                <a:latin typeface="Bookman Old Style" panose="02050604050505020204" pitchFamily="18" charset="0"/>
              </a:rPr>
              <a:t>The assessment does not meet the needs of learners. It’s not learner-centred. If someone transitions and they are happy, isn’t that enough?”</a:t>
            </a:r>
          </a:p>
          <a:p>
            <a:endParaRPr lang="en-CA" dirty="0"/>
          </a:p>
        </p:txBody>
      </p:sp>
      <p:sp>
        <p:nvSpPr>
          <p:cNvPr id="5" name="Title 2"/>
          <p:cNvSpPr txBox="1">
            <a:spLocks/>
          </p:cNvSpPr>
          <p:nvPr/>
        </p:nvSpPr>
        <p:spPr>
          <a:xfrm>
            <a:off x="609600" y="414461"/>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CA" dirty="0" smtClean="0"/>
              <a:t>System misalignments</a:t>
            </a:r>
            <a:endParaRPr lang="en-CA" dirty="0"/>
          </a:p>
        </p:txBody>
      </p:sp>
    </p:spTree>
    <p:extLst>
      <p:ext uri="{BB962C8B-B14F-4D97-AF65-F5344CB8AC3E}">
        <p14:creationId xmlns:p14="http://schemas.microsoft.com/office/powerpoint/2010/main" val="3215421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CA" dirty="0" smtClean="0"/>
              <a:t>System misalignments have led to both pedagogical and testing confusions and professional compromises</a:t>
            </a:r>
          </a:p>
          <a:p>
            <a:endParaRPr lang="en-CA" dirty="0"/>
          </a:p>
          <a:p>
            <a:endParaRPr lang="en-CA" dirty="0"/>
          </a:p>
        </p:txBody>
      </p:sp>
      <p:sp>
        <p:nvSpPr>
          <p:cNvPr id="3" name="Title 2"/>
          <p:cNvSpPr>
            <a:spLocks noGrp="1"/>
          </p:cNvSpPr>
          <p:nvPr>
            <p:ph type="title"/>
          </p:nvPr>
        </p:nvSpPr>
        <p:spPr/>
        <p:txBody>
          <a:bodyPr/>
          <a:lstStyle/>
          <a:p>
            <a:r>
              <a:rPr lang="en-CA" dirty="0" smtClean="0"/>
              <a:t>System misalignments</a:t>
            </a:r>
            <a:endParaRPr lang="en-CA" dirty="0"/>
          </a:p>
        </p:txBody>
      </p:sp>
      <p:graphicFrame>
        <p:nvGraphicFramePr>
          <p:cNvPr id="4" name="Diagram 3"/>
          <p:cNvGraphicFramePr/>
          <p:nvPr>
            <p:extLst>
              <p:ext uri="{D42A27DB-BD31-4B8C-83A1-F6EECF244321}">
                <p14:modId xmlns:p14="http://schemas.microsoft.com/office/powerpoint/2010/main" val="1962476193"/>
              </p:ext>
            </p:extLst>
          </p:nvPr>
        </p:nvGraphicFramePr>
        <p:xfrm>
          <a:off x="755576" y="2852936"/>
          <a:ext cx="7776864" cy="3816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19804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CA" i="1" dirty="0" smtClean="0">
              <a:latin typeface="Bookman Old Style" panose="02050604050505020204" pitchFamily="18" charset="0"/>
            </a:endParaRPr>
          </a:p>
          <a:p>
            <a:endParaRPr lang="en-CA" i="1" dirty="0">
              <a:latin typeface="Bookman Old Style" panose="02050604050505020204" pitchFamily="18" charset="0"/>
            </a:endParaRPr>
          </a:p>
          <a:p>
            <a:pPr marL="109728" indent="0">
              <a:buNone/>
            </a:pPr>
            <a:r>
              <a:rPr lang="en-CA" i="1" dirty="0" smtClean="0">
                <a:latin typeface="Bookman Old Style" panose="02050604050505020204" pitchFamily="18" charset="0"/>
              </a:rPr>
              <a:t>“</a:t>
            </a:r>
            <a:r>
              <a:rPr lang="en-CA" i="1" dirty="0">
                <a:latin typeface="Bookman Old Style" panose="02050604050505020204" pitchFamily="18" charset="0"/>
              </a:rPr>
              <a:t>They get them [the results] back and then they get totally decimated. In the online environment, they just disappear.” </a:t>
            </a:r>
            <a:endParaRPr lang="en-CA" i="1" dirty="0" smtClean="0">
              <a:latin typeface="Bookman Old Style" panose="02050604050505020204" pitchFamily="18" charset="0"/>
            </a:endParaRPr>
          </a:p>
          <a:p>
            <a:endParaRPr lang="en-CA" i="1" dirty="0"/>
          </a:p>
          <a:p>
            <a:endParaRPr lang="en-CA" dirty="0"/>
          </a:p>
        </p:txBody>
      </p:sp>
      <p:sp>
        <p:nvSpPr>
          <p:cNvPr id="4" name="Title 2"/>
          <p:cNvSpPr>
            <a:spLocks noGrp="1"/>
          </p:cNvSpPr>
          <p:nvPr>
            <p:ph type="title"/>
          </p:nvPr>
        </p:nvSpPr>
        <p:spPr/>
        <p:txBody>
          <a:bodyPr/>
          <a:lstStyle/>
          <a:p>
            <a:r>
              <a:rPr lang="en-CA" dirty="0" smtClean="0"/>
              <a:t>System misalignments</a:t>
            </a:r>
            <a:endParaRPr lang="en-CA" dirty="0"/>
          </a:p>
        </p:txBody>
      </p:sp>
    </p:spTree>
    <p:extLst>
      <p:ext uri="{BB962C8B-B14F-4D97-AF65-F5344CB8AC3E}">
        <p14:creationId xmlns:p14="http://schemas.microsoft.com/office/powerpoint/2010/main" val="26638187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CA" dirty="0" smtClean="0"/>
              <a:t>One manager expressed </a:t>
            </a:r>
            <a:r>
              <a:rPr lang="en-CA" dirty="0"/>
              <a:t>a great deal of concern about the future viability of their program. </a:t>
            </a:r>
            <a:endParaRPr lang="en-CA" dirty="0" smtClean="0"/>
          </a:p>
          <a:p>
            <a:pPr marL="393192" lvl="1" indent="0">
              <a:buNone/>
            </a:pPr>
            <a:r>
              <a:rPr lang="en-CA" i="1" dirty="0" smtClean="0">
                <a:latin typeface="Bookman Old Style" panose="02050604050505020204" pitchFamily="18" charset="0"/>
              </a:rPr>
              <a:t>“All </a:t>
            </a:r>
            <a:r>
              <a:rPr lang="en-CA" i="1" dirty="0">
                <a:latin typeface="Bookman Old Style" panose="02050604050505020204" pitchFamily="18" charset="0"/>
              </a:rPr>
              <a:t>of a sudden, all of these possibly out of context scores will be used to judge our programs. They’re going to show learner loss.” </a:t>
            </a:r>
          </a:p>
        </p:txBody>
      </p:sp>
      <p:sp>
        <p:nvSpPr>
          <p:cNvPr id="3" name="Title 2"/>
          <p:cNvSpPr>
            <a:spLocks noGrp="1"/>
          </p:cNvSpPr>
          <p:nvPr>
            <p:ph type="title"/>
          </p:nvPr>
        </p:nvSpPr>
        <p:spPr/>
        <p:txBody>
          <a:bodyPr/>
          <a:lstStyle/>
          <a:p>
            <a:r>
              <a:rPr lang="en-CA" dirty="0" smtClean="0"/>
              <a:t>System misalignments</a:t>
            </a:r>
            <a:endParaRPr lang="en-CA" dirty="0"/>
          </a:p>
        </p:txBody>
      </p:sp>
    </p:spTree>
    <p:extLst>
      <p:ext uri="{BB962C8B-B14F-4D97-AF65-F5344CB8AC3E}">
        <p14:creationId xmlns:p14="http://schemas.microsoft.com/office/powerpoint/2010/main" val="37287336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CA" i="1" dirty="0" smtClean="0"/>
          </a:p>
          <a:p>
            <a:endParaRPr lang="en-CA" i="1" dirty="0"/>
          </a:p>
          <a:p>
            <a:pPr marL="109728" indent="0">
              <a:buNone/>
            </a:pPr>
            <a:r>
              <a:rPr lang="en-CA" i="1" dirty="0" smtClean="0">
                <a:latin typeface="Bookman Old Style" panose="02050604050505020204" pitchFamily="18" charset="0"/>
              </a:rPr>
              <a:t>“It’s </a:t>
            </a:r>
            <a:r>
              <a:rPr lang="en-CA" i="1" dirty="0">
                <a:latin typeface="Bookman Old Style" panose="02050604050505020204" pitchFamily="18" charset="0"/>
              </a:rPr>
              <a:t>taking more time away from teaching in the class. It’s another layer on top of what we do. It’s to the detriment of our staff as it adds to their </a:t>
            </a:r>
            <a:r>
              <a:rPr lang="en-CA" i="1" dirty="0" smtClean="0">
                <a:latin typeface="Bookman Old Style" panose="02050604050505020204" pitchFamily="18" charset="0"/>
              </a:rPr>
              <a:t>workload.”</a:t>
            </a:r>
            <a:endParaRPr lang="en-CA" i="1" dirty="0">
              <a:latin typeface="Bookman Old Style" panose="02050604050505020204" pitchFamily="18" charset="0"/>
            </a:endParaRPr>
          </a:p>
        </p:txBody>
      </p:sp>
      <p:sp>
        <p:nvSpPr>
          <p:cNvPr id="3" name="Title 2"/>
          <p:cNvSpPr>
            <a:spLocks noGrp="1"/>
          </p:cNvSpPr>
          <p:nvPr>
            <p:ph type="title"/>
          </p:nvPr>
        </p:nvSpPr>
        <p:spPr/>
        <p:txBody>
          <a:bodyPr/>
          <a:lstStyle/>
          <a:p>
            <a:r>
              <a:rPr lang="en-CA" dirty="0" smtClean="0"/>
              <a:t>Administration challenges</a:t>
            </a:r>
            <a:endParaRPr lang="en-CA" dirty="0"/>
          </a:p>
        </p:txBody>
      </p:sp>
    </p:spTree>
    <p:extLst>
      <p:ext uri="{BB962C8B-B14F-4D97-AF65-F5344CB8AC3E}">
        <p14:creationId xmlns:p14="http://schemas.microsoft.com/office/powerpoint/2010/main" val="2045583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CA" dirty="0"/>
              <a:t>One program </a:t>
            </a:r>
            <a:r>
              <a:rPr lang="en-CA" dirty="0" smtClean="0"/>
              <a:t>exempted </a:t>
            </a:r>
            <a:r>
              <a:rPr lang="en-CA" dirty="0"/>
              <a:t>80% </a:t>
            </a:r>
            <a:r>
              <a:rPr lang="en-CA" dirty="0" smtClean="0"/>
              <a:t> </a:t>
            </a:r>
          </a:p>
          <a:p>
            <a:pPr marL="393192" lvl="1" indent="0">
              <a:buNone/>
            </a:pPr>
            <a:r>
              <a:rPr lang="en-CA" i="1" dirty="0" smtClean="0"/>
              <a:t>“</a:t>
            </a:r>
            <a:r>
              <a:rPr lang="en-CA" i="1" dirty="0">
                <a:latin typeface="Bookman Old Style" panose="02050604050505020204" pitchFamily="18" charset="0"/>
              </a:rPr>
              <a:t>We actually had people drop out of our program because of the ESEE.” </a:t>
            </a:r>
            <a:endParaRPr lang="en-CA" i="1" dirty="0" smtClean="0">
              <a:latin typeface="Bookman Old Style" panose="02050604050505020204" pitchFamily="18" charset="0"/>
            </a:endParaRPr>
          </a:p>
          <a:p>
            <a:pPr lvl="1"/>
            <a:endParaRPr lang="en-CA" i="1" dirty="0" smtClean="0">
              <a:latin typeface="Bookman Old Style" panose="02050604050505020204" pitchFamily="18" charset="0"/>
            </a:endParaRPr>
          </a:p>
          <a:p>
            <a:r>
              <a:rPr lang="en-CA" dirty="0" smtClean="0"/>
              <a:t>Even instructors who tried the test were shocked at their low scores</a:t>
            </a:r>
          </a:p>
          <a:p>
            <a:endParaRPr lang="en-CA" dirty="0" smtClean="0"/>
          </a:p>
          <a:p>
            <a:r>
              <a:rPr lang="en-CA" dirty="0" smtClean="0"/>
              <a:t>Many students who did the pre-test refuse to do the post-test because of their negative experiences or they simply “disappear”</a:t>
            </a:r>
            <a:endParaRPr lang="en-CA" dirty="0"/>
          </a:p>
        </p:txBody>
      </p:sp>
      <p:sp>
        <p:nvSpPr>
          <p:cNvPr id="3" name="Title 2"/>
          <p:cNvSpPr>
            <a:spLocks noGrp="1"/>
          </p:cNvSpPr>
          <p:nvPr>
            <p:ph type="title"/>
          </p:nvPr>
        </p:nvSpPr>
        <p:spPr/>
        <p:txBody>
          <a:bodyPr/>
          <a:lstStyle/>
          <a:p>
            <a:r>
              <a:rPr lang="en-CA" dirty="0" smtClean="0"/>
              <a:t>Administration challenges</a:t>
            </a:r>
            <a:endParaRPr lang="en-CA" dirty="0"/>
          </a:p>
        </p:txBody>
      </p:sp>
    </p:spTree>
    <p:extLst>
      <p:ext uri="{BB962C8B-B14F-4D97-AF65-F5344CB8AC3E}">
        <p14:creationId xmlns:p14="http://schemas.microsoft.com/office/powerpoint/2010/main" val="40414877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CA" dirty="0" smtClean="0"/>
              <a:t>Difficulties running the project over the summer</a:t>
            </a:r>
          </a:p>
          <a:p>
            <a:endParaRPr lang="en-CA" dirty="0" smtClean="0"/>
          </a:p>
          <a:p>
            <a:r>
              <a:rPr lang="en-CA" dirty="0" smtClean="0"/>
              <a:t>Unable to communicate concerns directly with the coordinators of the project</a:t>
            </a:r>
          </a:p>
          <a:p>
            <a:endParaRPr lang="en-CA" dirty="0" smtClean="0"/>
          </a:p>
          <a:p>
            <a:r>
              <a:rPr lang="en-CA" dirty="0" smtClean="0"/>
              <a:t>No informed consent process</a:t>
            </a:r>
            <a:endParaRPr lang="en-CA" dirty="0"/>
          </a:p>
        </p:txBody>
      </p:sp>
      <p:sp>
        <p:nvSpPr>
          <p:cNvPr id="3" name="Title 2"/>
          <p:cNvSpPr>
            <a:spLocks noGrp="1"/>
          </p:cNvSpPr>
          <p:nvPr>
            <p:ph type="title"/>
          </p:nvPr>
        </p:nvSpPr>
        <p:spPr/>
        <p:txBody>
          <a:bodyPr/>
          <a:lstStyle/>
          <a:p>
            <a:r>
              <a:rPr lang="en-CA" dirty="0" smtClean="0"/>
              <a:t>Administration challenges</a:t>
            </a:r>
            <a:endParaRPr lang="en-CA" dirty="0"/>
          </a:p>
        </p:txBody>
      </p:sp>
    </p:spTree>
    <p:extLst>
      <p:ext uri="{BB962C8B-B14F-4D97-AF65-F5344CB8AC3E}">
        <p14:creationId xmlns:p14="http://schemas.microsoft.com/office/powerpoint/2010/main" val="34567851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a:lnSpc>
                <a:spcPct val="150000"/>
              </a:lnSpc>
            </a:pPr>
            <a:endParaRPr lang="en-CA" sz="1400" dirty="0"/>
          </a:p>
          <a:p>
            <a:endParaRPr lang="en-CA" dirty="0"/>
          </a:p>
        </p:txBody>
      </p:sp>
      <p:sp>
        <p:nvSpPr>
          <p:cNvPr id="3" name="Title 2"/>
          <p:cNvSpPr>
            <a:spLocks noGrp="1"/>
          </p:cNvSpPr>
          <p:nvPr>
            <p:ph type="title"/>
          </p:nvPr>
        </p:nvSpPr>
        <p:spPr/>
        <p:txBody>
          <a:bodyPr/>
          <a:lstStyle/>
          <a:p>
            <a:r>
              <a:rPr lang="en-CA" dirty="0" smtClean="0"/>
              <a:t>Design issues</a:t>
            </a:r>
            <a:endParaRPr lang="en-CA" dirty="0"/>
          </a:p>
        </p:txBody>
      </p:sp>
      <p:graphicFrame>
        <p:nvGraphicFramePr>
          <p:cNvPr id="2" name="Diagram 1"/>
          <p:cNvGraphicFramePr/>
          <p:nvPr>
            <p:extLst>
              <p:ext uri="{D42A27DB-BD31-4B8C-83A1-F6EECF244321}">
                <p14:modId xmlns:p14="http://schemas.microsoft.com/office/powerpoint/2010/main" val="2210616813"/>
              </p:ext>
            </p:extLst>
          </p:nvPr>
        </p:nvGraphicFramePr>
        <p:xfrm>
          <a:off x="683568" y="1268760"/>
          <a:ext cx="7776864" cy="44644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2860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Christine\Desktop\Blog Notes\Graphics\ILT Mapping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132" b="5742"/>
          <a:stretch/>
        </p:blipFill>
        <p:spPr bwMode="auto">
          <a:xfrm>
            <a:off x="827584" y="0"/>
            <a:ext cx="7772400" cy="6082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66274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9370" t="5191" r="21161" b="6221"/>
          <a:stretch/>
        </p:blipFill>
        <p:spPr bwMode="auto">
          <a:xfrm>
            <a:off x="4283968" y="-1"/>
            <a:ext cx="4860032" cy="6472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3"/>
          <p:cNvSpPr>
            <a:spLocks noGrp="1"/>
          </p:cNvSpPr>
          <p:nvPr>
            <p:ph idx="1"/>
          </p:nvPr>
        </p:nvSpPr>
        <p:spPr>
          <a:xfrm>
            <a:off x="467544" y="1340768"/>
            <a:ext cx="3538736" cy="4396367"/>
          </a:xfrm>
        </p:spPr>
        <p:txBody>
          <a:bodyPr/>
          <a:lstStyle/>
          <a:p>
            <a:r>
              <a:rPr lang="en-CA" dirty="0" smtClean="0"/>
              <a:t>Warning!</a:t>
            </a:r>
          </a:p>
          <a:p>
            <a:endParaRPr lang="en-CA" dirty="0" smtClean="0"/>
          </a:p>
          <a:p>
            <a:r>
              <a:rPr lang="en-CA" dirty="0" smtClean="0"/>
              <a:t>Readability = Grade 11-12</a:t>
            </a:r>
          </a:p>
          <a:p>
            <a:pPr marL="109728" indent="0">
              <a:buNone/>
            </a:pPr>
            <a:endParaRPr lang="en-CA" dirty="0" smtClean="0"/>
          </a:p>
          <a:p>
            <a:r>
              <a:rPr lang="en-CA" dirty="0" smtClean="0"/>
              <a:t>Questions add to the difficulty</a:t>
            </a:r>
          </a:p>
        </p:txBody>
      </p:sp>
    </p:spTree>
    <p:extLst>
      <p:ext uri="{BB962C8B-B14F-4D97-AF65-F5344CB8AC3E}">
        <p14:creationId xmlns:p14="http://schemas.microsoft.com/office/powerpoint/2010/main" val="25393162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CA" dirty="0"/>
              <a:t>The impacts of the use of the ESEE as part of the LGRP are serious and damaging, not only to adult learners, but also to individual programs and the </a:t>
            </a:r>
            <a:r>
              <a:rPr lang="en-CA" dirty="0" smtClean="0"/>
              <a:t>LBS system as a whole. </a:t>
            </a:r>
            <a:endParaRPr lang="en-CA" dirty="0"/>
          </a:p>
          <a:p>
            <a:endParaRPr lang="en-CA" dirty="0"/>
          </a:p>
        </p:txBody>
      </p:sp>
      <p:sp>
        <p:nvSpPr>
          <p:cNvPr id="3" name="Title 2"/>
          <p:cNvSpPr>
            <a:spLocks noGrp="1"/>
          </p:cNvSpPr>
          <p:nvPr>
            <p:ph type="title"/>
          </p:nvPr>
        </p:nvSpPr>
        <p:spPr/>
        <p:txBody>
          <a:bodyPr/>
          <a:lstStyle/>
          <a:p>
            <a:r>
              <a:rPr lang="en-CA" dirty="0" smtClean="0"/>
              <a:t>Conclusions</a:t>
            </a:r>
            <a:endParaRPr lang="en-CA" dirty="0"/>
          </a:p>
        </p:txBody>
      </p:sp>
    </p:spTree>
    <p:extLst>
      <p:ext uri="{BB962C8B-B14F-4D97-AF65-F5344CB8AC3E}">
        <p14:creationId xmlns:p14="http://schemas.microsoft.com/office/powerpoint/2010/main" val="17592413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CA" dirty="0"/>
              <a:t>The costs of obtaining a score are high, and it is the learners who take on the </a:t>
            </a:r>
            <a:r>
              <a:rPr lang="en-CA" dirty="0" smtClean="0"/>
              <a:t>burden. </a:t>
            </a:r>
          </a:p>
          <a:p>
            <a:pPr marL="365760" lvl="1" indent="0">
              <a:buNone/>
            </a:pPr>
            <a:r>
              <a:rPr lang="en-CA" i="1" dirty="0" smtClean="0">
                <a:latin typeface="Bookman Old Style" panose="02050604050505020204" pitchFamily="18" charset="0"/>
              </a:rPr>
              <a:t>“We </a:t>
            </a:r>
            <a:r>
              <a:rPr lang="en-CA" i="1" dirty="0">
                <a:latin typeface="Bookman Old Style" panose="02050604050505020204" pitchFamily="18" charset="0"/>
              </a:rPr>
              <a:t>seem to be down-loading a lot on learners and they don’t need it. We’re in it for the learners, but for some reason we seem to be bogged down in the data. TCU has no idea of the impact of </a:t>
            </a:r>
            <a:r>
              <a:rPr lang="en-CA" i="1" dirty="0" smtClean="0">
                <a:latin typeface="Bookman Old Style" panose="02050604050505020204" pitchFamily="18" charset="0"/>
              </a:rPr>
              <a:t>down-loading.”</a:t>
            </a:r>
            <a:endParaRPr lang="en-CA" dirty="0"/>
          </a:p>
        </p:txBody>
      </p:sp>
      <p:sp>
        <p:nvSpPr>
          <p:cNvPr id="3" name="Title 2"/>
          <p:cNvSpPr>
            <a:spLocks noGrp="1"/>
          </p:cNvSpPr>
          <p:nvPr>
            <p:ph type="title"/>
          </p:nvPr>
        </p:nvSpPr>
        <p:spPr/>
        <p:txBody>
          <a:bodyPr/>
          <a:lstStyle/>
          <a:p>
            <a:r>
              <a:rPr lang="en-CA" dirty="0" smtClean="0"/>
              <a:t>Conclusions</a:t>
            </a:r>
            <a:endParaRPr lang="en-CA" dirty="0"/>
          </a:p>
        </p:txBody>
      </p:sp>
    </p:spTree>
    <p:extLst>
      <p:ext uri="{BB962C8B-B14F-4D97-AF65-F5344CB8AC3E}">
        <p14:creationId xmlns:p14="http://schemas.microsoft.com/office/powerpoint/2010/main" val="26616086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CA" dirty="0"/>
              <a:t>This report was presented to four ministry staff who attended a meeting of CESBA’s LBS Committee on August 11, 2016. </a:t>
            </a:r>
            <a:endParaRPr lang="en-CA" dirty="0" smtClean="0"/>
          </a:p>
          <a:p>
            <a:endParaRPr lang="en-CA" dirty="0" smtClean="0"/>
          </a:p>
        </p:txBody>
      </p:sp>
      <p:sp>
        <p:nvSpPr>
          <p:cNvPr id="3" name="Title 2"/>
          <p:cNvSpPr>
            <a:spLocks noGrp="1"/>
          </p:cNvSpPr>
          <p:nvPr>
            <p:ph type="title"/>
          </p:nvPr>
        </p:nvSpPr>
        <p:spPr/>
        <p:txBody>
          <a:bodyPr/>
          <a:lstStyle/>
          <a:p>
            <a:r>
              <a:rPr lang="en-CA" dirty="0" smtClean="0"/>
              <a:t>What happened next…</a:t>
            </a:r>
            <a:endParaRPr lang="en-CA" dirty="0"/>
          </a:p>
        </p:txBody>
      </p:sp>
    </p:spTree>
    <p:extLst>
      <p:ext uri="{BB962C8B-B14F-4D97-AF65-F5344CB8AC3E}">
        <p14:creationId xmlns:p14="http://schemas.microsoft.com/office/powerpoint/2010/main" val="258711133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1250</TotalTime>
  <Words>5180</Words>
  <Application>Microsoft Office PowerPoint</Application>
  <PresentationFormat>On-screen Show (4:3)</PresentationFormat>
  <Paragraphs>412</Paragraphs>
  <Slides>26</Slides>
  <Notes>26</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Concourse</vt:lpstr>
      <vt:lpstr>School Board Experiences with the Learner Gains Research Project</vt:lpstr>
      <vt:lpstr>PowerPoint Presentation</vt:lpstr>
      <vt:lpstr>Data collection and analysis</vt:lpstr>
      <vt:lpstr>Purpose and questions/topics</vt:lpstr>
      <vt:lpstr>Main findings</vt:lpstr>
      <vt:lpstr>Test-taking experiences</vt:lpstr>
      <vt:lpstr>Test-taking experiences</vt:lpstr>
      <vt:lpstr>Test-taking experiences</vt:lpstr>
      <vt:lpstr>Test-taking experiences</vt:lpstr>
      <vt:lpstr>Test-taking experiences</vt:lpstr>
      <vt:lpstr>System misalignments</vt:lpstr>
      <vt:lpstr>System misalignments</vt:lpstr>
      <vt:lpstr>System misalignments</vt:lpstr>
      <vt:lpstr>PowerPoint Presentation</vt:lpstr>
      <vt:lpstr>System misalignments</vt:lpstr>
      <vt:lpstr>System misalignments</vt:lpstr>
      <vt:lpstr>System misalignments</vt:lpstr>
      <vt:lpstr>Administration challenges</vt:lpstr>
      <vt:lpstr>Administration challenges</vt:lpstr>
      <vt:lpstr>Administration challenges</vt:lpstr>
      <vt:lpstr>Design issues</vt:lpstr>
      <vt:lpstr>PowerPoint Presentation</vt:lpstr>
      <vt:lpstr>PowerPoint Presentation</vt:lpstr>
      <vt:lpstr>Conclusions</vt:lpstr>
      <vt:lpstr>Conclusions</vt:lpstr>
      <vt:lpstr>What happened next…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Board Experiences with the Learner Gains Research Project</dc:title>
  <dc:creator>Christine</dc:creator>
  <cp:lastModifiedBy>Christine</cp:lastModifiedBy>
  <cp:revision>96</cp:revision>
  <cp:lastPrinted>2016-11-25T14:00:34Z</cp:lastPrinted>
  <dcterms:created xsi:type="dcterms:W3CDTF">2016-11-22T14:48:55Z</dcterms:created>
  <dcterms:modified xsi:type="dcterms:W3CDTF">2017-04-14T14:33:29Z</dcterms:modified>
</cp:coreProperties>
</file>